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779" r:id="rId1"/>
  </p:sldMasterIdLst>
  <p:notesMasterIdLst>
    <p:notesMasterId r:id="rId3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Lst>
  <p:sldSz cx="14630400" cy="8229600"/>
  <p:notesSz cx="8229600" cy="14630400"/>
  <p:embeddedFontLst>
    <p:embeddedFont>
      <p:font typeface="Gelasio" panose="020B0604020202020204" charset="0"/>
      <p:regular r:id="rId38"/>
    </p:embeddedFont>
    <p:embeddedFont>
      <p:font typeface="Lato" panose="020F0502020204030203" pitchFamily="34" charset="0"/>
      <p:regular r:id="rId39"/>
      <p:bold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63909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4E582-25E8-0942-91AB-4408BAB18029}"/>
              </a:ext>
            </a:extLst>
          </p:cNvPr>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IN"/>
          </a:p>
        </p:txBody>
      </p:sp>
      <p:sp>
        <p:nvSpPr>
          <p:cNvPr id="3" name="Subtitle 2">
            <a:extLst>
              <a:ext uri="{FF2B5EF4-FFF2-40B4-BE49-F238E27FC236}">
                <a16:creationId xmlns:a16="http://schemas.microsoft.com/office/drawing/2014/main" id="{E4C20992-EAC7-0081-806D-19528FB3308B}"/>
              </a:ext>
            </a:extLst>
          </p:cNvPr>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87541ABF-1ABE-7136-AFB3-CDA14E074215}"/>
              </a:ext>
            </a:extLst>
          </p:cNvPr>
          <p:cNvSpPr>
            <a:spLocks noGrp="1"/>
          </p:cNvSpPr>
          <p:nvPr>
            <p:ph type="dt" sz="half" idx="10"/>
          </p:nvPr>
        </p:nvSpPr>
        <p:spPr/>
        <p:txBody>
          <a:bodyPr/>
          <a:lstStyle/>
          <a:p>
            <a:fld id="{E9678CA9-F507-4C62-B055-AEBD50B88C40}" type="datetimeFigureOut">
              <a:rPr lang="en-IN" smtClean="0"/>
              <a:t>10-04-2025</a:t>
            </a:fld>
            <a:endParaRPr lang="en-IN"/>
          </a:p>
        </p:txBody>
      </p:sp>
      <p:sp>
        <p:nvSpPr>
          <p:cNvPr id="5" name="Footer Placeholder 4">
            <a:extLst>
              <a:ext uri="{FF2B5EF4-FFF2-40B4-BE49-F238E27FC236}">
                <a16:creationId xmlns:a16="http://schemas.microsoft.com/office/drawing/2014/main" id="{09367AD9-CB19-AC1D-B8CC-3B753B74BA2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F12D726-6B7A-F09E-2B4C-6EA5C8807966}"/>
              </a:ext>
            </a:extLst>
          </p:cNvPr>
          <p:cNvSpPr>
            <a:spLocks noGrp="1"/>
          </p:cNvSpPr>
          <p:nvPr>
            <p:ph type="sldNum" sz="quarter" idx="12"/>
          </p:nvPr>
        </p:nvSpPr>
        <p:spPr/>
        <p:txBody>
          <a:bodyPr/>
          <a:lstStyle/>
          <a:p>
            <a:fld id="{ED4F239F-71D6-47D0-AF8E-C970F9212C51}" type="slidenum">
              <a:rPr lang="en-IN" smtClean="0"/>
              <a:t>‹#›</a:t>
            </a:fld>
            <a:endParaRPr lang="en-IN"/>
          </a:p>
        </p:txBody>
      </p:sp>
    </p:spTree>
    <p:extLst>
      <p:ext uri="{BB962C8B-B14F-4D97-AF65-F5344CB8AC3E}">
        <p14:creationId xmlns:p14="http://schemas.microsoft.com/office/powerpoint/2010/main" val="384491852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2A5D9-F40F-9791-8DA8-3F1DB1634D7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8474818-3E71-E265-BF4B-3BC1B76DC98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92A7EBB-44AB-C7F5-87F0-A8167D1F76E6}"/>
              </a:ext>
            </a:extLst>
          </p:cNvPr>
          <p:cNvSpPr>
            <a:spLocks noGrp="1"/>
          </p:cNvSpPr>
          <p:nvPr>
            <p:ph type="dt" sz="half" idx="10"/>
          </p:nvPr>
        </p:nvSpPr>
        <p:spPr/>
        <p:txBody>
          <a:bodyPr/>
          <a:lstStyle/>
          <a:p>
            <a:fld id="{E9678CA9-F507-4C62-B055-AEBD50B88C40}" type="datetimeFigureOut">
              <a:rPr lang="en-IN" smtClean="0"/>
              <a:t>10-04-2025</a:t>
            </a:fld>
            <a:endParaRPr lang="en-IN"/>
          </a:p>
        </p:txBody>
      </p:sp>
      <p:sp>
        <p:nvSpPr>
          <p:cNvPr id="5" name="Footer Placeholder 4">
            <a:extLst>
              <a:ext uri="{FF2B5EF4-FFF2-40B4-BE49-F238E27FC236}">
                <a16:creationId xmlns:a16="http://schemas.microsoft.com/office/drawing/2014/main" id="{EF7A1D8B-1D0C-BAA3-662D-22B10E603B7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D5E1518-CC79-88EA-BCD1-2993BF889657}"/>
              </a:ext>
            </a:extLst>
          </p:cNvPr>
          <p:cNvSpPr>
            <a:spLocks noGrp="1"/>
          </p:cNvSpPr>
          <p:nvPr>
            <p:ph type="sldNum" sz="quarter" idx="12"/>
          </p:nvPr>
        </p:nvSpPr>
        <p:spPr/>
        <p:txBody>
          <a:bodyPr/>
          <a:lstStyle/>
          <a:p>
            <a:fld id="{ED4F239F-71D6-47D0-AF8E-C970F9212C51}" type="slidenum">
              <a:rPr lang="en-IN" smtClean="0"/>
              <a:t>‹#›</a:t>
            </a:fld>
            <a:endParaRPr lang="en-IN"/>
          </a:p>
        </p:txBody>
      </p:sp>
    </p:spTree>
    <p:extLst>
      <p:ext uri="{BB962C8B-B14F-4D97-AF65-F5344CB8AC3E}">
        <p14:creationId xmlns:p14="http://schemas.microsoft.com/office/powerpoint/2010/main" val="254644900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3105BE-112B-111C-75A2-51B3769E8593}"/>
              </a:ext>
            </a:extLst>
          </p:cNvPr>
          <p:cNvSpPr>
            <a:spLocks noGrp="1"/>
          </p:cNvSpPr>
          <p:nvPr>
            <p:ph type="title" orient="vert"/>
          </p:nvPr>
        </p:nvSpPr>
        <p:spPr>
          <a:xfrm>
            <a:off x="10469880" y="438150"/>
            <a:ext cx="3154680" cy="6974206"/>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457B316-AFE1-4DCC-C4D2-9DF014434887}"/>
              </a:ext>
            </a:extLst>
          </p:cNvPr>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8B7BE7E-CE95-2EB0-C0B8-95050FB387A5}"/>
              </a:ext>
            </a:extLst>
          </p:cNvPr>
          <p:cNvSpPr>
            <a:spLocks noGrp="1"/>
          </p:cNvSpPr>
          <p:nvPr>
            <p:ph type="dt" sz="half" idx="10"/>
          </p:nvPr>
        </p:nvSpPr>
        <p:spPr/>
        <p:txBody>
          <a:bodyPr/>
          <a:lstStyle/>
          <a:p>
            <a:fld id="{E9678CA9-F507-4C62-B055-AEBD50B88C40}" type="datetimeFigureOut">
              <a:rPr lang="en-IN" smtClean="0"/>
              <a:t>10-04-2025</a:t>
            </a:fld>
            <a:endParaRPr lang="en-IN"/>
          </a:p>
        </p:txBody>
      </p:sp>
      <p:sp>
        <p:nvSpPr>
          <p:cNvPr id="5" name="Footer Placeholder 4">
            <a:extLst>
              <a:ext uri="{FF2B5EF4-FFF2-40B4-BE49-F238E27FC236}">
                <a16:creationId xmlns:a16="http://schemas.microsoft.com/office/drawing/2014/main" id="{4A63DC2D-8070-3285-5885-A9282BBFF99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9059E60-6A7D-F990-B671-1D59D56686BD}"/>
              </a:ext>
            </a:extLst>
          </p:cNvPr>
          <p:cNvSpPr>
            <a:spLocks noGrp="1"/>
          </p:cNvSpPr>
          <p:nvPr>
            <p:ph type="sldNum" sz="quarter" idx="12"/>
          </p:nvPr>
        </p:nvSpPr>
        <p:spPr/>
        <p:txBody>
          <a:bodyPr/>
          <a:lstStyle/>
          <a:p>
            <a:fld id="{ED4F239F-71D6-47D0-AF8E-C970F9212C51}" type="slidenum">
              <a:rPr lang="en-IN" smtClean="0"/>
              <a:t>‹#›</a:t>
            </a:fld>
            <a:endParaRPr lang="en-IN"/>
          </a:p>
        </p:txBody>
      </p:sp>
    </p:spTree>
    <p:extLst>
      <p:ext uri="{BB962C8B-B14F-4D97-AF65-F5344CB8AC3E}">
        <p14:creationId xmlns:p14="http://schemas.microsoft.com/office/powerpoint/2010/main" val="167460763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38306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50951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15136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73068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90565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795044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5762238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7307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415B2-5332-4EE6-962E-EA6E289E1B4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6D483AE-4F29-6560-51F7-43284545978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5EDEFDD-854E-1EC4-661D-9EE744A825EC}"/>
              </a:ext>
            </a:extLst>
          </p:cNvPr>
          <p:cNvSpPr>
            <a:spLocks noGrp="1"/>
          </p:cNvSpPr>
          <p:nvPr>
            <p:ph type="dt" sz="half" idx="10"/>
          </p:nvPr>
        </p:nvSpPr>
        <p:spPr/>
        <p:txBody>
          <a:bodyPr/>
          <a:lstStyle/>
          <a:p>
            <a:fld id="{E9678CA9-F507-4C62-B055-AEBD50B88C40}" type="datetimeFigureOut">
              <a:rPr lang="en-IN" smtClean="0"/>
              <a:t>10-04-2025</a:t>
            </a:fld>
            <a:endParaRPr lang="en-IN"/>
          </a:p>
        </p:txBody>
      </p:sp>
      <p:sp>
        <p:nvSpPr>
          <p:cNvPr id="5" name="Footer Placeholder 4">
            <a:extLst>
              <a:ext uri="{FF2B5EF4-FFF2-40B4-BE49-F238E27FC236}">
                <a16:creationId xmlns:a16="http://schemas.microsoft.com/office/drawing/2014/main" id="{B0A59C57-8959-41AE-823D-93CA87386CD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048B44F-47DC-BB8B-F2B6-526EC4256EC8}"/>
              </a:ext>
            </a:extLst>
          </p:cNvPr>
          <p:cNvSpPr>
            <a:spLocks noGrp="1"/>
          </p:cNvSpPr>
          <p:nvPr>
            <p:ph type="sldNum" sz="quarter" idx="12"/>
          </p:nvPr>
        </p:nvSpPr>
        <p:spPr/>
        <p:txBody>
          <a:bodyPr/>
          <a:lstStyle/>
          <a:p>
            <a:fld id="{ED4F239F-71D6-47D0-AF8E-C970F9212C51}" type="slidenum">
              <a:rPr lang="en-IN" smtClean="0"/>
              <a:t>‹#›</a:t>
            </a:fld>
            <a:endParaRPr lang="en-IN"/>
          </a:p>
        </p:txBody>
      </p:sp>
    </p:spTree>
    <p:extLst>
      <p:ext uri="{BB962C8B-B14F-4D97-AF65-F5344CB8AC3E}">
        <p14:creationId xmlns:p14="http://schemas.microsoft.com/office/powerpoint/2010/main" val="775692884"/>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037396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57362276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1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9579108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1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920335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1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83905251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1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306329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lide 1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411553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Slide 1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708817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Slide 1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360910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Slide 1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51146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B750F-F460-D553-AA87-6AEB20752E41}"/>
              </a:ext>
            </a:extLst>
          </p:cNvPr>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1BA755A-2945-AA20-D3F0-1DE14526DB0A}"/>
              </a:ext>
            </a:extLst>
          </p:cNvPr>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701615-F958-707B-AED3-BA71E7E8E06B}"/>
              </a:ext>
            </a:extLst>
          </p:cNvPr>
          <p:cNvSpPr>
            <a:spLocks noGrp="1"/>
          </p:cNvSpPr>
          <p:nvPr>
            <p:ph type="dt" sz="half" idx="10"/>
          </p:nvPr>
        </p:nvSpPr>
        <p:spPr/>
        <p:txBody>
          <a:bodyPr/>
          <a:lstStyle/>
          <a:p>
            <a:fld id="{E9678CA9-F507-4C62-B055-AEBD50B88C40}" type="datetimeFigureOut">
              <a:rPr lang="en-IN" smtClean="0"/>
              <a:t>10-04-2025</a:t>
            </a:fld>
            <a:endParaRPr lang="en-IN"/>
          </a:p>
        </p:txBody>
      </p:sp>
      <p:sp>
        <p:nvSpPr>
          <p:cNvPr id="5" name="Footer Placeholder 4">
            <a:extLst>
              <a:ext uri="{FF2B5EF4-FFF2-40B4-BE49-F238E27FC236}">
                <a16:creationId xmlns:a16="http://schemas.microsoft.com/office/drawing/2014/main" id="{5168037B-77E0-DAB9-4EA7-A97B67D7FE3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FAF8C8A-A19D-2F02-DF2E-F792E711FD88}"/>
              </a:ext>
            </a:extLst>
          </p:cNvPr>
          <p:cNvSpPr>
            <a:spLocks noGrp="1"/>
          </p:cNvSpPr>
          <p:nvPr>
            <p:ph type="sldNum" sz="quarter" idx="12"/>
          </p:nvPr>
        </p:nvSpPr>
        <p:spPr/>
        <p:txBody>
          <a:bodyPr/>
          <a:lstStyle/>
          <a:p>
            <a:fld id="{ED4F239F-71D6-47D0-AF8E-C970F9212C51}" type="slidenum">
              <a:rPr lang="en-IN" smtClean="0"/>
              <a:t>‹#›</a:t>
            </a:fld>
            <a:endParaRPr lang="en-IN"/>
          </a:p>
        </p:txBody>
      </p:sp>
    </p:spTree>
    <p:extLst>
      <p:ext uri="{BB962C8B-B14F-4D97-AF65-F5344CB8AC3E}">
        <p14:creationId xmlns:p14="http://schemas.microsoft.com/office/powerpoint/2010/main" val="2129484441"/>
      </p:ext>
    </p:extLst>
  </p:cSld>
  <p:clrMapOvr>
    <a:masterClrMapping/>
  </p:clrMapOvr>
  <p:hf sldNum="0"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Slide 1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754540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Slide 2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667157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Slide 2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096732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Slide 2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85372942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Slide 2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01707354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cSld name="Slide 2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016505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Slide 2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12899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cSld name="Slide 2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9486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Slide 2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850157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cSld name="Slide 2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30675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33BC3-C15D-7A90-DA0F-FAAB16E13AE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E4F5B36-6094-34EF-4D0B-57D3644113A9}"/>
              </a:ext>
            </a:extLst>
          </p:cNvPr>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B1A8FD25-3434-ECF2-9823-C7BF61BECF04}"/>
              </a:ext>
            </a:extLst>
          </p:cNvPr>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5C61215-4D66-B69D-9311-F9ECD4823A95}"/>
              </a:ext>
            </a:extLst>
          </p:cNvPr>
          <p:cNvSpPr>
            <a:spLocks noGrp="1"/>
          </p:cNvSpPr>
          <p:nvPr>
            <p:ph type="dt" sz="half" idx="10"/>
          </p:nvPr>
        </p:nvSpPr>
        <p:spPr/>
        <p:txBody>
          <a:bodyPr/>
          <a:lstStyle/>
          <a:p>
            <a:fld id="{E9678CA9-F507-4C62-B055-AEBD50B88C40}" type="datetimeFigureOut">
              <a:rPr lang="en-IN" smtClean="0"/>
              <a:t>10-04-2025</a:t>
            </a:fld>
            <a:endParaRPr lang="en-IN"/>
          </a:p>
        </p:txBody>
      </p:sp>
      <p:sp>
        <p:nvSpPr>
          <p:cNvPr id="6" name="Footer Placeholder 5">
            <a:extLst>
              <a:ext uri="{FF2B5EF4-FFF2-40B4-BE49-F238E27FC236}">
                <a16:creationId xmlns:a16="http://schemas.microsoft.com/office/drawing/2014/main" id="{9F805587-7C46-C949-CBED-F07A8542AD6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59ACC4B-CA4D-C856-EAAC-F2B4FB5F6084}"/>
              </a:ext>
            </a:extLst>
          </p:cNvPr>
          <p:cNvSpPr>
            <a:spLocks noGrp="1"/>
          </p:cNvSpPr>
          <p:nvPr>
            <p:ph type="sldNum" sz="quarter" idx="12"/>
          </p:nvPr>
        </p:nvSpPr>
        <p:spPr/>
        <p:txBody>
          <a:bodyPr/>
          <a:lstStyle/>
          <a:p>
            <a:fld id="{ED4F239F-71D6-47D0-AF8E-C970F9212C51}" type="slidenum">
              <a:rPr lang="en-IN" smtClean="0"/>
              <a:t>‹#›</a:t>
            </a:fld>
            <a:endParaRPr lang="en-IN"/>
          </a:p>
        </p:txBody>
      </p:sp>
    </p:spTree>
    <p:extLst>
      <p:ext uri="{BB962C8B-B14F-4D97-AF65-F5344CB8AC3E}">
        <p14:creationId xmlns:p14="http://schemas.microsoft.com/office/powerpoint/2010/main" val="23668054"/>
      </p:ext>
    </p:extLst>
  </p:cSld>
  <p:clrMapOvr>
    <a:masterClrMapping/>
  </p:clrMapOvr>
  <p:hf sldNum="0"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cSld name="Slide 2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766252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cSld name="Slide 3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97955667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cSld name="Slide 3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621264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cSld name="Slide 3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917540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cSld name="Slide 3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492867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cSld name="Slide 3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077892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cSld name="Slide 3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0195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54636-AAE1-4362-8B75-EB34685D607F}"/>
              </a:ext>
            </a:extLst>
          </p:cNvPr>
          <p:cNvSpPr>
            <a:spLocks noGrp="1"/>
          </p:cNvSpPr>
          <p:nvPr>
            <p:ph type="title"/>
          </p:nvPr>
        </p:nvSpPr>
        <p:spPr>
          <a:xfrm>
            <a:off x="1007746" y="438150"/>
            <a:ext cx="12618720" cy="1590676"/>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CF29CD0-A544-C801-3460-69F8BDE30D04}"/>
              </a:ext>
            </a:extLst>
          </p:cNvPr>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a:extLst>
              <a:ext uri="{FF2B5EF4-FFF2-40B4-BE49-F238E27FC236}">
                <a16:creationId xmlns:a16="http://schemas.microsoft.com/office/drawing/2014/main" id="{A97177DF-E715-B66C-53D3-9B339F7B99F7}"/>
              </a:ext>
            </a:extLst>
          </p:cNvPr>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368C7288-B081-526C-05D5-D79C74E5C1C8}"/>
              </a:ext>
            </a:extLst>
          </p:cNvPr>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a:extLst>
              <a:ext uri="{FF2B5EF4-FFF2-40B4-BE49-F238E27FC236}">
                <a16:creationId xmlns:a16="http://schemas.microsoft.com/office/drawing/2014/main" id="{A993D6EA-23F7-032C-478C-FCEED7042AE7}"/>
              </a:ext>
            </a:extLst>
          </p:cNvPr>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FAE7000-BC40-52F6-16F7-3F8A904928B4}"/>
              </a:ext>
            </a:extLst>
          </p:cNvPr>
          <p:cNvSpPr>
            <a:spLocks noGrp="1"/>
          </p:cNvSpPr>
          <p:nvPr>
            <p:ph type="dt" sz="half" idx="10"/>
          </p:nvPr>
        </p:nvSpPr>
        <p:spPr/>
        <p:txBody>
          <a:bodyPr/>
          <a:lstStyle/>
          <a:p>
            <a:fld id="{E9678CA9-F507-4C62-B055-AEBD50B88C40}" type="datetimeFigureOut">
              <a:rPr lang="en-IN" smtClean="0"/>
              <a:t>10-04-2025</a:t>
            </a:fld>
            <a:endParaRPr lang="en-IN"/>
          </a:p>
        </p:txBody>
      </p:sp>
      <p:sp>
        <p:nvSpPr>
          <p:cNvPr id="8" name="Footer Placeholder 7">
            <a:extLst>
              <a:ext uri="{FF2B5EF4-FFF2-40B4-BE49-F238E27FC236}">
                <a16:creationId xmlns:a16="http://schemas.microsoft.com/office/drawing/2014/main" id="{FEA9AAF6-944F-81AB-6B21-BB682A34EB7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142E27A-D726-8426-15FE-E9136487F827}"/>
              </a:ext>
            </a:extLst>
          </p:cNvPr>
          <p:cNvSpPr>
            <a:spLocks noGrp="1"/>
          </p:cNvSpPr>
          <p:nvPr>
            <p:ph type="sldNum" sz="quarter" idx="12"/>
          </p:nvPr>
        </p:nvSpPr>
        <p:spPr/>
        <p:txBody>
          <a:bodyPr/>
          <a:lstStyle/>
          <a:p>
            <a:fld id="{ED4F239F-71D6-47D0-AF8E-C970F9212C51}" type="slidenum">
              <a:rPr lang="en-IN" smtClean="0"/>
              <a:t>‹#›</a:t>
            </a:fld>
            <a:endParaRPr lang="en-IN"/>
          </a:p>
        </p:txBody>
      </p:sp>
    </p:spTree>
    <p:extLst>
      <p:ext uri="{BB962C8B-B14F-4D97-AF65-F5344CB8AC3E}">
        <p14:creationId xmlns:p14="http://schemas.microsoft.com/office/powerpoint/2010/main" val="34791592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6213F-BCFC-2418-E06B-6C407743830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2F7CB07-4453-BA33-7061-F64172DD8104}"/>
              </a:ext>
            </a:extLst>
          </p:cNvPr>
          <p:cNvSpPr>
            <a:spLocks noGrp="1"/>
          </p:cNvSpPr>
          <p:nvPr>
            <p:ph type="dt" sz="half" idx="10"/>
          </p:nvPr>
        </p:nvSpPr>
        <p:spPr/>
        <p:txBody>
          <a:bodyPr/>
          <a:lstStyle/>
          <a:p>
            <a:fld id="{E9678CA9-F507-4C62-B055-AEBD50B88C40}" type="datetimeFigureOut">
              <a:rPr lang="en-IN" smtClean="0"/>
              <a:t>10-04-2025</a:t>
            </a:fld>
            <a:endParaRPr lang="en-IN"/>
          </a:p>
        </p:txBody>
      </p:sp>
      <p:sp>
        <p:nvSpPr>
          <p:cNvPr id="4" name="Footer Placeholder 3">
            <a:extLst>
              <a:ext uri="{FF2B5EF4-FFF2-40B4-BE49-F238E27FC236}">
                <a16:creationId xmlns:a16="http://schemas.microsoft.com/office/drawing/2014/main" id="{8ADB87D7-5087-E646-7D78-C0F83E350EC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568CFA7-FA03-685B-D835-466C54D3BEB5}"/>
              </a:ext>
            </a:extLst>
          </p:cNvPr>
          <p:cNvSpPr>
            <a:spLocks noGrp="1"/>
          </p:cNvSpPr>
          <p:nvPr>
            <p:ph type="sldNum" sz="quarter" idx="12"/>
          </p:nvPr>
        </p:nvSpPr>
        <p:spPr/>
        <p:txBody>
          <a:bodyPr/>
          <a:lstStyle/>
          <a:p>
            <a:fld id="{ED4F239F-71D6-47D0-AF8E-C970F9212C51}" type="slidenum">
              <a:rPr lang="en-IN" smtClean="0"/>
              <a:t>‹#›</a:t>
            </a:fld>
            <a:endParaRPr lang="en-IN"/>
          </a:p>
        </p:txBody>
      </p:sp>
    </p:spTree>
    <p:extLst>
      <p:ext uri="{BB962C8B-B14F-4D97-AF65-F5344CB8AC3E}">
        <p14:creationId xmlns:p14="http://schemas.microsoft.com/office/powerpoint/2010/main" val="2947360254"/>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587C828-F4D9-29C1-39D4-2C3C6FB35FA3}"/>
              </a:ext>
            </a:extLst>
          </p:cNvPr>
          <p:cNvSpPr>
            <a:spLocks noGrp="1"/>
          </p:cNvSpPr>
          <p:nvPr>
            <p:ph type="dt" sz="half" idx="10"/>
          </p:nvPr>
        </p:nvSpPr>
        <p:spPr/>
        <p:txBody>
          <a:bodyPr/>
          <a:lstStyle/>
          <a:p>
            <a:fld id="{E9678CA9-F507-4C62-B055-AEBD50B88C40}" type="datetimeFigureOut">
              <a:rPr lang="en-IN" smtClean="0"/>
              <a:t>10-04-2025</a:t>
            </a:fld>
            <a:endParaRPr lang="en-IN"/>
          </a:p>
        </p:txBody>
      </p:sp>
      <p:sp>
        <p:nvSpPr>
          <p:cNvPr id="3" name="Footer Placeholder 2">
            <a:extLst>
              <a:ext uri="{FF2B5EF4-FFF2-40B4-BE49-F238E27FC236}">
                <a16:creationId xmlns:a16="http://schemas.microsoft.com/office/drawing/2014/main" id="{0ACD2E76-75D5-CE2C-4AD4-DD3E1FE3ABB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F76C567-72B7-4865-3D10-001AE0D1FE56}"/>
              </a:ext>
            </a:extLst>
          </p:cNvPr>
          <p:cNvSpPr>
            <a:spLocks noGrp="1"/>
          </p:cNvSpPr>
          <p:nvPr>
            <p:ph type="sldNum" sz="quarter" idx="12"/>
          </p:nvPr>
        </p:nvSpPr>
        <p:spPr/>
        <p:txBody>
          <a:bodyPr/>
          <a:lstStyle/>
          <a:p>
            <a:fld id="{ED4F239F-71D6-47D0-AF8E-C970F9212C51}" type="slidenum">
              <a:rPr lang="en-IN" smtClean="0"/>
              <a:t>‹#›</a:t>
            </a:fld>
            <a:endParaRPr lang="en-IN"/>
          </a:p>
        </p:txBody>
      </p:sp>
    </p:spTree>
    <p:extLst>
      <p:ext uri="{BB962C8B-B14F-4D97-AF65-F5344CB8AC3E}">
        <p14:creationId xmlns:p14="http://schemas.microsoft.com/office/powerpoint/2010/main" val="83293230"/>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639B3-456B-707D-BAEC-BEFFB0B7C9F8}"/>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2662203-34E5-BABB-7D22-054052DCE4A6}"/>
              </a:ext>
            </a:extLst>
          </p:cNvPr>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C89D127-C561-2493-A4A6-996AFE16AE76}"/>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37347B9A-1454-B5BB-2150-64E45345DD4C}"/>
              </a:ext>
            </a:extLst>
          </p:cNvPr>
          <p:cNvSpPr>
            <a:spLocks noGrp="1"/>
          </p:cNvSpPr>
          <p:nvPr>
            <p:ph type="dt" sz="half" idx="10"/>
          </p:nvPr>
        </p:nvSpPr>
        <p:spPr/>
        <p:txBody>
          <a:bodyPr/>
          <a:lstStyle/>
          <a:p>
            <a:fld id="{E9678CA9-F507-4C62-B055-AEBD50B88C40}" type="datetimeFigureOut">
              <a:rPr lang="en-IN" smtClean="0"/>
              <a:t>10-04-2025</a:t>
            </a:fld>
            <a:endParaRPr lang="en-IN"/>
          </a:p>
        </p:txBody>
      </p:sp>
      <p:sp>
        <p:nvSpPr>
          <p:cNvPr id="6" name="Footer Placeholder 5">
            <a:extLst>
              <a:ext uri="{FF2B5EF4-FFF2-40B4-BE49-F238E27FC236}">
                <a16:creationId xmlns:a16="http://schemas.microsoft.com/office/drawing/2014/main" id="{A275047F-6CBD-1BAE-4169-5AA5CE7E63D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1578D9D-E501-7D6B-6184-B3F43453212D}"/>
              </a:ext>
            </a:extLst>
          </p:cNvPr>
          <p:cNvSpPr>
            <a:spLocks noGrp="1"/>
          </p:cNvSpPr>
          <p:nvPr>
            <p:ph type="sldNum" sz="quarter" idx="12"/>
          </p:nvPr>
        </p:nvSpPr>
        <p:spPr/>
        <p:txBody>
          <a:bodyPr/>
          <a:lstStyle/>
          <a:p>
            <a:fld id="{ED4F239F-71D6-47D0-AF8E-C970F9212C51}" type="slidenum">
              <a:rPr lang="en-IN" smtClean="0"/>
              <a:t>‹#›</a:t>
            </a:fld>
            <a:endParaRPr lang="en-IN"/>
          </a:p>
        </p:txBody>
      </p:sp>
    </p:spTree>
    <p:extLst>
      <p:ext uri="{BB962C8B-B14F-4D97-AF65-F5344CB8AC3E}">
        <p14:creationId xmlns:p14="http://schemas.microsoft.com/office/powerpoint/2010/main" val="6416108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2325E9-157F-D2D4-95B2-8802CE525934}"/>
              </a:ext>
            </a:extLst>
          </p:cNvPr>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088E771-CDDF-1A61-D886-0BE0EE3D6CB1}"/>
              </a:ext>
            </a:extLst>
          </p:cNvPr>
          <p:cNvSpPr>
            <a:spLocks noGrp="1"/>
          </p:cNvSpPr>
          <p:nvPr>
            <p:ph type="pic" idx="1"/>
          </p:nvPr>
        </p:nvSpPr>
        <p:spPr>
          <a:xfrm>
            <a:off x="6219826" y="1184911"/>
            <a:ext cx="7406640" cy="5848350"/>
          </a:xfrm>
        </p:spPr>
        <p:txBody>
          <a:bodyPr/>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endParaRPr lang="en-IN"/>
          </a:p>
        </p:txBody>
      </p:sp>
      <p:sp>
        <p:nvSpPr>
          <p:cNvPr id="4" name="Text Placeholder 3">
            <a:extLst>
              <a:ext uri="{FF2B5EF4-FFF2-40B4-BE49-F238E27FC236}">
                <a16:creationId xmlns:a16="http://schemas.microsoft.com/office/drawing/2014/main" id="{7C67A767-B80D-7ECA-35C8-73677D24D1B4}"/>
              </a:ext>
            </a:extLst>
          </p:cNvPr>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a:extLst>
              <a:ext uri="{FF2B5EF4-FFF2-40B4-BE49-F238E27FC236}">
                <a16:creationId xmlns:a16="http://schemas.microsoft.com/office/drawing/2014/main" id="{FE8BCBE0-F49C-4EC0-A766-997948B28EF4}"/>
              </a:ext>
            </a:extLst>
          </p:cNvPr>
          <p:cNvSpPr>
            <a:spLocks noGrp="1"/>
          </p:cNvSpPr>
          <p:nvPr>
            <p:ph type="dt" sz="half" idx="10"/>
          </p:nvPr>
        </p:nvSpPr>
        <p:spPr/>
        <p:txBody>
          <a:bodyPr/>
          <a:lstStyle/>
          <a:p>
            <a:fld id="{E9678CA9-F507-4C62-B055-AEBD50B88C40}" type="datetimeFigureOut">
              <a:rPr lang="en-IN" smtClean="0"/>
              <a:t>10-04-2025</a:t>
            </a:fld>
            <a:endParaRPr lang="en-IN"/>
          </a:p>
        </p:txBody>
      </p:sp>
      <p:sp>
        <p:nvSpPr>
          <p:cNvPr id="6" name="Footer Placeholder 5">
            <a:extLst>
              <a:ext uri="{FF2B5EF4-FFF2-40B4-BE49-F238E27FC236}">
                <a16:creationId xmlns:a16="http://schemas.microsoft.com/office/drawing/2014/main" id="{27D6E213-8574-43F0-02A5-9200516A6AE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EEEA997-D189-6AD7-5B80-85C2B8242A33}"/>
              </a:ext>
            </a:extLst>
          </p:cNvPr>
          <p:cNvSpPr>
            <a:spLocks noGrp="1"/>
          </p:cNvSpPr>
          <p:nvPr>
            <p:ph type="sldNum" sz="quarter" idx="12"/>
          </p:nvPr>
        </p:nvSpPr>
        <p:spPr/>
        <p:txBody>
          <a:bodyPr/>
          <a:lstStyle/>
          <a:p>
            <a:fld id="{ED4F239F-71D6-47D0-AF8E-C970F9212C51}" type="slidenum">
              <a:rPr lang="en-IN" smtClean="0"/>
              <a:t>‹#›</a:t>
            </a:fld>
            <a:endParaRPr lang="en-IN"/>
          </a:p>
        </p:txBody>
      </p:sp>
    </p:spTree>
    <p:extLst>
      <p:ext uri="{BB962C8B-B14F-4D97-AF65-F5344CB8AC3E}">
        <p14:creationId xmlns:p14="http://schemas.microsoft.com/office/powerpoint/2010/main" val="1573301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056031E-D28F-0FB0-1BCA-FD444412BD95}"/>
              </a:ext>
            </a:extLst>
          </p:cNvPr>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BCCCEDD-F23A-654D-47DC-45E8B3EF394A}"/>
              </a:ext>
            </a:extLst>
          </p:cNvPr>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9CA057C-D0B0-C70D-3870-35FD619AC4F3}"/>
              </a:ext>
            </a:extLst>
          </p:cNvPr>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E9678CA9-F507-4C62-B055-AEBD50B88C40}" type="datetimeFigureOut">
              <a:rPr lang="en-IN" smtClean="0"/>
              <a:t>10-04-2025</a:t>
            </a:fld>
            <a:endParaRPr lang="en-IN"/>
          </a:p>
        </p:txBody>
      </p:sp>
      <p:sp>
        <p:nvSpPr>
          <p:cNvPr id="5" name="Footer Placeholder 4">
            <a:extLst>
              <a:ext uri="{FF2B5EF4-FFF2-40B4-BE49-F238E27FC236}">
                <a16:creationId xmlns:a16="http://schemas.microsoft.com/office/drawing/2014/main" id="{61D4CA29-8FF7-5308-8912-8D1120076750}"/>
              </a:ext>
            </a:extLst>
          </p:cNvPr>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4DF06F3-9295-4324-811B-02702FDB4DE2}"/>
              </a:ext>
            </a:extLst>
          </p:cNvPr>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ED4F239F-71D6-47D0-AF8E-C970F9212C51}" type="slidenum">
              <a:rPr lang="en-IN" smtClean="0"/>
              <a:t>‹#›</a:t>
            </a:fld>
            <a:endParaRPr lang="en-IN"/>
          </a:p>
        </p:txBody>
      </p:sp>
    </p:spTree>
    <p:extLst>
      <p:ext uri="{BB962C8B-B14F-4D97-AF65-F5344CB8AC3E}">
        <p14:creationId xmlns:p14="http://schemas.microsoft.com/office/powerpoint/2010/main" val="3560113258"/>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83" r:id="rId4"/>
    <p:sldLayoutId id="2147483784" r:id="rId5"/>
    <p:sldLayoutId id="2147483785" r:id="rId6"/>
    <p:sldLayoutId id="2147483786" r:id="rId7"/>
    <p:sldLayoutId id="2147483787" r:id="rId8"/>
    <p:sldLayoutId id="2147483788" r:id="rId9"/>
    <p:sldLayoutId id="2147483789" r:id="rId10"/>
    <p:sldLayoutId id="2147483790" r:id="rId11"/>
    <p:sldLayoutId id="2147483791" r:id="rId12"/>
    <p:sldLayoutId id="2147483792" r:id="rId13"/>
    <p:sldLayoutId id="2147483793" r:id="rId14"/>
    <p:sldLayoutId id="2147483794" r:id="rId15"/>
    <p:sldLayoutId id="2147483795" r:id="rId16"/>
    <p:sldLayoutId id="2147483796" r:id="rId17"/>
    <p:sldLayoutId id="2147483797" r:id="rId18"/>
    <p:sldLayoutId id="2147483798" r:id="rId19"/>
    <p:sldLayoutId id="2147483799" r:id="rId20"/>
    <p:sldLayoutId id="2147483800" r:id="rId21"/>
    <p:sldLayoutId id="2147483801" r:id="rId22"/>
    <p:sldLayoutId id="2147483802" r:id="rId23"/>
    <p:sldLayoutId id="2147483803" r:id="rId24"/>
    <p:sldLayoutId id="2147483804" r:id="rId25"/>
    <p:sldLayoutId id="2147483805" r:id="rId26"/>
    <p:sldLayoutId id="2147483806" r:id="rId27"/>
    <p:sldLayoutId id="2147483807" r:id="rId28"/>
    <p:sldLayoutId id="2147483808" r:id="rId29"/>
    <p:sldLayoutId id="2147483809" r:id="rId30"/>
    <p:sldLayoutId id="2147483810" r:id="rId31"/>
    <p:sldLayoutId id="2147483811" r:id="rId32"/>
    <p:sldLayoutId id="2147483812" r:id="rId33"/>
    <p:sldLayoutId id="2147483813" r:id="rId34"/>
    <p:sldLayoutId id="2147483814" r:id="rId35"/>
    <p:sldLayoutId id="2147483815" r:id="rId36"/>
    <p:sldLayoutId id="2147483816" r:id="rId37"/>
    <p:sldLayoutId id="2147483817" r:id="rId38"/>
    <p:sldLayoutId id="2147483818" r:id="rId39"/>
    <p:sldLayoutId id="2147483819" r:id="rId40"/>
    <p:sldLayoutId id="2147483820" r:id="rId41"/>
    <p:sldLayoutId id="2147483821" r:id="rId42"/>
    <p:sldLayoutId id="2147483822" r:id="rId43"/>
    <p:sldLayoutId id="2147483823" r:id="rId44"/>
    <p:sldLayoutId id="2147483824" r:id="rId45"/>
    <p:sldLayoutId id="2147483825" r:id="rId46"/>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3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33.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34.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35.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36.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37.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7.xml"/><Relationship Id="rId1" Type="http://schemas.openxmlformats.org/officeDocument/2006/relationships/slideLayout" Target="../slideLayouts/slideLayout38.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39.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9.xml"/><Relationship Id="rId1" Type="http://schemas.openxmlformats.org/officeDocument/2006/relationships/slideLayout" Target="../slideLayouts/slideLayout4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0.xml"/><Relationship Id="rId1" Type="http://schemas.openxmlformats.org/officeDocument/2006/relationships/slideLayout" Target="../slideLayouts/slideLayout4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1.xml"/><Relationship Id="rId1" Type="http://schemas.openxmlformats.org/officeDocument/2006/relationships/slideLayout" Target="../slideLayouts/slideLayout42.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2.xml"/><Relationship Id="rId1" Type="http://schemas.openxmlformats.org/officeDocument/2006/relationships/slideLayout" Target="../slideLayouts/slideLayout43.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3.xml"/><Relationship Id="rId1" Type="http://schemas.openxmlformats.org/officeDocument/2006/relationships/slideLayout" Target="../slideLayouts/slideLayout44.xml"/><Relationship Id="rId4" Type="http://schemas.openxmlformats.org/officeDocument/2006/relationships/image" Target="../media/image24.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0672"/>
          </a:xfrm>
          <a:prstGeom prst="rect">
            <a:avLst/>
          </a:prstGeom>
        </p:spPr>
      </p:pic>
      <p:sp>
        <p:nvSpPr>
          <p:cNvPr id="3" name="Text 0"/>
          <p:cNvSpPr/>
          <p:nvPr/>
        </p:nvSpPr>
        <p:spPr>
          <a:xfrm>
            <a:off x="730329" y="573762"/>
            <a:ext cx="7683341" cy="1955959"/>
          </a:xfrm>
          <a:prstGeom prst="rect">
            <a:avLst/>
          </a:prstGeom>
          <a:noFill/>
          <a:ln/>
        </p:spPr>
        <p:txBody>
          <a:bodyPr wrap="square" lIns="0" tIns="0" rIns="0" bIns="0" rtlCol="0" anchor="t"/>
          <a:lstStyle/>
          <a:p>
            <a:pPr marL="0" indent="0" algn="l">
              <a:lnSpc>
                <a:spcPts val="5100"/>
              </a:lnSpc>
              <a:buNone/>
            </a:pPr>
            <a:r>
              <a:rPr lang="en-US" sz="4100" dirty="0">
                <a:solidFill>
                  <a:srgbClr val="312F2B"/>
                </a:solidFill>
                <a:latin typeface="Gelasio" pitchFamily="34" charset="0"/>
                <a:ea typeface="Gelasio" pitchFamily="34" charset="-122"/>
                <a:cs typeface="Gelasio" pitchFamily="34" charset="-120"/>
              </a:rPr>
              <a:t>Demand Forecasting and Traceability System For Agricultural Products</a:t>
            </a:r>
            <a:endParaRPr lang="en-US" sz="4100" dirty="0"/>
          </a:p>
        </p:txBody>
      </p:sp>
      <p:sp>
        <p:nvSpPr>
          <p:cNvPr id="4" name="Text 1"/>
          <p:cNvSpPr/>
          <p:nvPr/>
        </p:nvSpPr>
        <p:spPr>
          <a:xfrm>
            <a:off x="730329" y="2842617"/>
            <a:ext cx="7683341" cy="333851"/>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Lato" pitchFamily="34" charset="0"/>
                <a:ea typeface="Lato" pitchFamily="34" charset="-122"/>
                <a:cs typeface="Lato" pitchFamily="34" charset="-120"/>
              </a:rPr>
              <a:t>TEAM NUMBER : 26 (CSE-B)</a:t>
            </a:r>
            <a:endParaRPr lang="en-US" sz="1600" dirty="0"/>
          </a:p>
        </p:txBody>
      </p:sp>
      <p:sp>
        <p:nvSpPr>
          <p:cNvPr id="5" name="Text 2"/>
          <p:cNvSpPr/>
          <p:nvPr/>
        </p:nvSpPr>
        <p:spPr>
          <a:xfrm>
            <a:off x="730329" y="3411141"/>
            <a:ext cx="7683341" cy="333851"/>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Lato" pitchFamily="34" charset="0"/>
                <a:ea typeface="Lato" pitchFamily="34" charset="-122"/>
                <a:cs typeface="Lato" pitchFamily="34" charset="-120"/>
              </a:rPr>
              <a:t>Automated Reasoning for Human Centered Interactive Systems</a:t>
            </a:r>
            <a:endParaRPr lang="en-US" sz="1600" dirty="0"/>
          </a:p>
        </p:txBody>
      </p:sp>
      <p:sp>
        <p:nvSpPr>
          <p:cNvPr id="6" name="Text 3"/>
          <p:cNvSpPr/>
          <p:nvPr/>
        </p:nvSpPr>
        <p:spPr>
          <a:xfrm>
            <a:off x="730329" y="3979664"/>
            <a:ext cx="7683341" cy="417314"/>
          </a:xfrm>
          <a:prstGeom prst="rect">
            <a:avLst/>
          </a:prstGeom>
          <a:noFill/>
          <a:ln/>
        </p:spPr>
        <p:txBody>
          <a:bodyPr wrap="none" lIns="0" tIns="0" rIns="0" bIns="0" rtlCol="0" anchor="t"/>
          <a:lstStyle/>
          <a:p>
            <a:pPr marL="0" indent="0" algn="l">
              <a:lnSpc>
                <a:spcPts val="3250"/>
              </a:lnSpc>
              <a:buNone/>
            </a:pPr>
            <a:r>
              <a:rPr lang="en-US" sz="2050" dirty="0">
                <a:solidFill>
                  <a:srgbClr val="272525"/>
                </a:solidFill>
                <a:latin typeface="Lato" pitchFamily="34" charset="0"/>
                <a:ea typeface="Lato" pitchFamily="34" charset="-122"/>
                <a:cs typeface="Lato" pitchFamily="34" charset="-120"/>
              </a:rPr>
              <a:t>M. Tejaswi                                   : 321136410117</a:t>
            </a:r>
            <a:endParaRPr lang="en-US" sz="2050" dirty="0"/>
          </a:p>
        </p:txBody>
      </p:sp>
      <p:sp>
        <p:nvSpPr>
          <p:cNvPr id="7" name="Text 4"/>
          <p:cNvSpPr/>
          <p:nvPr/>
        </p:nvSpPr>
        <p:spPr>
          <a:xfrm>
            <a:off x="730329" y="4631650"/>
            <a:ext cx="7683341" cy="417314"/>
          </a:xfrm>
          <a:prstGeom prst="rect">
            <a:avLst/>
          </a:prstGeom>
          <a:noFill/>
          <a:ln/>
        </p:spPr>
        <p:txBody>
          <a:bodyPr wrap="none" lIns="0" tIns="0" rIns="0" bIns="0" rtlCol="0" anchor="t"/>
          <a:lstStyle/>
          <a:p>
            <a:pPr marL="0" indent="0" algn="l">
              <a:lnSpc>
                <a:spcPts val="3250"/>
              </a:lnSpc>
              <a:buNone/>
            </a:pPr>
            <a:r>
              <a:rPr lang="en-US" sz="2050" dirty="0">
                <a:solidFill>
                  <a:srgbClr val="272525"/>
                </a:solidFill>
                <a:latin typeface="Lato" pitchFamily="34" charset="0"/>
                <a:ea typeface="Lato" pitchFamily="34" charset="-122"/>
                <a:cs typeface="Lato" pitchFamily="34" charset="-120"/>
              </a:rPr>
              <a:t>N. Vinesh                                     : 321136410126</a:t>
            </a:r>
            <a:endParaRPr lang="en-US" sz="2050" dirty="0"/>
          </a:p>
        </p:txBody>
      </p:sp>
      <p:sp>
        <p:nvSpPr>
          <p:cNvPr id="8" name="Text 5"/>
          <p:cNvSpPr/>
          <p:nvPr/>
        </p:nvSpPr>
        <p:spPr>
          <a:xfrm>
            <a:off x="730329" y="5283637"/>
            <a:ext cx="7683341" cy="417314"/>
          </a:xfrm>
          <a:prstGeom prst="rect">
            <a:avLst/>
          </a:prstGeom>
          <a:noFill/>
          <a:ln/>
        </p:spPr>
        <p:txBody>
          <a:bodyPr wrap="none" lIns="0" tIns="0" rIns="0" bIns="0" rtlCol="0" anchor="t"/>
          <a:lstStyle/>
          <a:p>
            <a:pPr marL="0" indent="0" algn="l">
              <a:lnSpc>
                <a:spcPts val="3250"/>
              </a:lnSpc>
              <a:buNone/>
            </a:pPr>
            <a:r>
              <a:rPr lang="en-US" sz="2050" dirty="0">
                <a:solidFill>
                  <a:srgbClr val="272525"/>
                </a:solidFill>
                <a:latin typeface="Lato" pitchFamily="34" charset="0"/>
                <a:ea typeface="Lato" pitchFamily="34" charset="-122"/>
                <a:cs typeface="Lato" pitchFamily="34" charset="-120"/>
              </a:rPr>
              <a:t>K. Poojitha                                  : 321136410137</a:t>
            </a:r>
            <a:endParaRPr lang="en-US" sz="2050" dirty="0"/>
          </a:p>
        </p:txBody>
      </p:sp>
      <p:sp>
        <p:nvSpPr>
          <p:cNvPr id="9" name="Text 6"/>
          <p:cNvSpPr/>
          <p:nvPr/>
        </p:nvSpPr>
        <p:spPr>
          <a:xfrm>
            <a:off x="730329" y="5935623"/>
            <a:ext cx="7683341" cy="417314"/>
          </a:xfrm>
          <a:prstGeom prst="rect">
            <a:avLst/>
          </a:prstGeom>
          <a:noFill/>
          <a:ln/>
        </p:spPr>
        <p:txBody>
          <a:bodyPr wrap="none" lIns="0" tIns="0" rIns="0" bIns="0" rtlCol="0" anchor="t"/>
          <a:lstStyle/>
          <a:p>
            <a:pPr marL="0" indent="0" algn="l">
              <a:lnSpc>
                <a:spcPts val="3250"/>
              </a:lnSpc>
              <a:buNone/>
            </a:pPr>
            <a:r>
              <a:rPr lang="en-US" sz="2050" dirty="0">
                <a:solidFill>
                  <a:srgbClr val="272525"/>
                </a:solidFill>
                <a:latin typeface="Lato" pitchFamily="34" charset="0"/>
                <a:ea typeface="Lato" pitchFamily="34" charset="-122"/>
                <a:cs typeface="Lato" pitchFamily="34" charset="-120"/>
              </a:rPr>
              <a:t>M. Ram Sai Praneeth            : 321136410072</a:t>
            </a:r>
            <a:endParaRPr lang="en-US" sz="2050" dirty="0"/>
          </a:p>
        </p:txBody>
      </p:sp>
      <p:sp>
        <p:nvSpPr>
          <p:cNvPr id="10" name="Text 7"/>
          <p:cNvSpPr/>
          <p:nvPr/>
        </p:nvSpPr>
        <p:spPr>
          <a:xfrm>
            <a:off x="730329" y="6587609"/>
            <a:ext cx="7683341" cy="417314"/>
          </a:xfrm>
          <a:prstGeom prst="rect">
            <a:avLst/>
          </a:prstGeom>
          <a:noFill/>
          <a:ln/>
        </p:spPr>
        <p:txBody>
          <a:bodyPr wrap="none" lIns="0" tIns="0" rIns="0" bIns="0" rtlCol="0" anchor="t"/>
          <a:lstStyle/>
          <a:p>
            <a:pPr marL="0" indent="0" algn="r">
              <a:lnSpc>
                <a:spcPts val="3250"/>
              </a:lnSpc>
              <a:buNone/>
            </a:pPr>
            <a:r>
              <a:rPr lang="en-US" sz="2050" b="1" dirty="0">
                <a:solidFill>
                  <a:srgbClr val="272525"/>
                </a:solidFill>
                <a:latin typeface="Lato" pitchFamily="34" charset="0"/>
                <a:ea typeface="Lato" pitchFamily="34" charset="-122"/>
                <a:cs typeface="Lato" pitchFamily="34" charset="-120"/>
              </a:rPr>
              <a:t>GUIDED BY : </a:t>
            </a:r>
            <a:endParaRPr lang="en-US" sz="2050" dirty="0"/>
          </a:p>
        </p:txBody>
      </p:sp>
      <p:sp>
        <p:nvSpPr>
          <p:cNvPr id="11" name="Text 8"/>
          <p:cNvSpPr/>
          <p:nvPr/>
        </p:nvSpPr>
        <p:spPr>
          <a:xfrm>
            <a:off x="730329" y="7239595"/>
            <a:ext cx="7683341" cy="417314"/>
          </a:xfrm>
          <a:prstGeom prst="rect">
            <a:avLst/>
          </a:prstGeom>
          <a:noFill/>
          <a:ln/>
        </p:spPr>
        <p:txBody>
          <a:bodyPr wrap="none" lIns="0" tIns="0" rIns="0" bIns="0" rtlCol="0" anchor="t"/>
          <a:lstStyle/>
          <a:p>
            <a:pPr marL="0" indent="0" algn="r">
              <a:lnSpc>
                <a:spcPts val="3250"/>
              </a:lnSpc>
              <a:buNone/>
            </a:pPr>
            <a:r>
              <a:rPr lang="en-US" sz="2050" b="1" dirty="0">
                <a:solidFill>
                  <a:srgbClr val="272525"/>
                </a:solidFill>
                <a:latin typeface="Lato" pitchFamily="34" charset="0"/>
                <a:ea typeface="Lato" pitchFamily="34" charset="-122"/>
                <a:cs typeface="Lato" pitchFamily="34" charset="-120"/>
              </a:rPr>
              <a:t>Dr. SANTOS KUMAR</a:t>
            </a:r>
            <a:endParaRPr lang="en-US" sz="20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25924" y="758190"/>
            <a:ext cx="13178552" cy="414814"/>
          </a:xfrm>
          <a:prstGeom prst="rect">
            <a:avLst/>
          </a:prstGeom>
          <a:noFill/>
          <a:ln/>
        </p:spPr>
        <p:txBody>
          <a:bodyPr wrap="none" lIns="0" tIns="0" rIns="0" bIns="0" rtlCol="0" anchor="t"/>
          <a:lstStyle/>
          <a:p>
            <a:pPr marL="0" indent="0" algn="l">
              <a:lnSpc>
                <a:spcPts val="3250"/>
              </a:lnSpc>
              <a:buNone/>
            </a:pPr>
            <a:r>
              <a:rPr lang="en-US" sz="2000" b="1" dirty="0">
                <a:solidFill>
                  <a:srgbClr val="272525"/>
                </a:solidFill>
                <a:latin typeface="Lato" pitchFamily="34" charset="0"/>
                <a:ea typeface="Lato" pitchFamily="34" charset="-122"/>
                <a:cs typeface="Lato" pitchFamily="34" charset="-120"/>
              </a:rPr>
              <a:t>5. Sequence Diagram for Traceability :</a:t>
            </a:r>
            <a:endParaRPr lang="en-US" sz="2000" dirty="0"/>
          </a:p>
        </p:txBody>
      </p:sp>
      <p:pic>
        <p:nvPicPr>
          <p:cNvPr id="3" name="Image 0" descr="preencoded.png"/>
          <p:cNvPicPr>
            <a:picLocks noChangeAspect="1"/>
          </p:cNvPicPr>
          <p:nvPr/>
        </p:nvPicPr>
        <p:blipFill>
          <a:blip r:embed="rId3"/>
          <a:stretch>
            <a:fillRect/>
          </a:stretch>
        </p:blipFill>
        <p:spPr>
          <a:xfrm>
            <a:off x="2538532" y="1406247"/>
            <a:ext cx="9553218" cy="5603677"/>
          </a:xfrm>
          <a:prstGeom prst="rect">
            <a:avLst/>
          </a:prstGeom>
        </p:spPr>
      </p:pic>
      <p:sp>
        <p:nvSpPr>
          <p:cNvPr id="4" name="Text 1"/>
          <p:cNvSpPr/>
          <p:nvPr/>
        </p:nvSpPr>
        <p:spPr>
          <a:xfrm>
            <a:off x="725924" y="7243167"/>
            <a:ext cx="13178552" cy="414814"/>
          </a:xfrm>
          <a:prstGeom prst="rect">
            <a:avLst/>
          </a:prstGeom>
          <a:noFill/>
          <a:ln/>
        </p:spPr>
        <p:txBody>
          <a:bodyPr wrap="none" lIns="0" tIns="0" rIns="0" bIns="0" rtlCol="0" anchor="t"/>
          <a:lstStyle/>
          <a:p>
            <a:pPr marL="0" indent="0" algn="l">
              <a:lnSpc>
                <a:spcPts val="3250"/>
              </a:lnSpc>
              <a:buNone/>
            </a:pPr>
            <a:endParaRPr lang="en-US" sz="20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673775" y="702707"/>
            <a:ext cx="13282851" cy="384929"/>
          </a:xfrm>
          <a:prstGeom prst="rect">
            <a:avLst/>
          </a:prstGeom>
          <a:noFill/>
          <a:ln/>
        </p:spPr>
        <p:txBody>
          <a:bodyPr wrap="none" lIns="0" tIns="0" rIns="0" bIns="0" rtlCol="0" anchor="t"/>
          <a:lstStyle/>
          <a:p>
            <a:pPr marL="0" indent="0" algn="l">
              <a:lnSpc>
                <a:spcPts val="3000"/>
              </a:lnSpc>
              <a:buNone/>
            </a:pPr>
            <a:r>
              <a:rPr lang="en-US" sz="1850" b="1" dirty="0">
                <a:solidFill>
                  <a:srgbClr val="272525"/>
                </a:solidFill>
                <a:latin typeface="Lato" pitchFamily="34" charset="0"/>
                <a:ea typeface="Lato" pitchFamily="34" charset="-122"/>
                <a:cs typeface="Lato" pitchFamily="34" charset="-120"/>
              </a:rPr>
              <a:t>6. Sequence Diagram for show Farmer options :</a:t>
            </a:r>
            <a:endParaRPr lang="en-US" sz="1850" dirty="0"/>
          </a:p>
        </p:txBody>
      </p:sp>
      <p:pic>
        <p:nvPicPr>
          <p:cNvPr id="3" name="Image 0" descr="preencoded.png"/>
          <p:cNvPicPr>
            <a:picLocks noChangeAspect="1"/>
          </p:cNvPicPr>
          <p:nvPr/>
        </p:nvPicPr>
        <p:blipFill>
          <a:blip r:embed="rId3"/>
          <a:stretch>
            <a:fillRect/>
          </a:stretch>
        </p:blipFill>
        <p:spPr>
          <a:xfrm>
            <a:off x="1190149" y="1304211"/>
            <a:ext cx="12249983" cy="5920383"/>
          </a:xfrm>
          <a:prstGeom prst="rect">
            <a:avLst/>
          </a:prstGeom>
        </p:spPr>
      </p:pic>
      <p:sp>
        <p:nvSpPr>
          <p:cNvPr id="4" name="Text 1"/>
          <p:cNvSpPr/>
          <p:nvPr/>
        </p:nvSpPr>
        <p:spPr>
          <a:xfrm>
            <a:off x="673775" y="7441168"/>
            <a:ext cx="13282851" cy="384929"/>
          </a:xfrm>
          <a:prstGeom prst="rect">
            <a:avLst/>
          </a:prstGeom>
          <a:noFill/>
          <a:ln/>
        </p:spPr>
        <p:txBody>
          <a:bodyPr wrap="none" lIns="0" tIns="0" rIns="0" bIns="0" rtlCol="0" anchor="t"/>
          <a:lstStyle/>
          <a:p>
            <a:pPr marL="0" indent="0" algn="l">
              <a:lnSpc>
                <a:spcPts val="3000"/>
              </a:lnSpc>
              <a:buNone/>
            </a:pPr>
            <a:endParaRPr lang="en-US" sz="18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556617" y="437317"/>
            <a:ext cx="2385774" cy="298252"/>
          </a:xfrm>
          <a:prstGeom prst="rect">
            <a:avLst/>
          </a:prstGeom>
          <a:noFill/>
          <a:ln/>
        </p:spPr>
        <p:txBody>
          <a:bodyPr wrap="none" lIns="0" tIns="0" rIns="0" bIns="0" rtlCol="0" anchor="t"/>
          <a:lstStyle/>
          <a:p>
            <a:pPr marL="0" indent="0" algn="l">
              <a:lnSpc>
                <a:spcPts val="2300"/>
              </a:lnSpc>
              <a:buNone/>
            </a:pPr>
            <a:r>
              <a:rPr lang="en-US" sz="1850" b="1" u="sng" dirty="0">
                <a:solidFill>
                  <a:srgbClr val="312F2B"/>
                </a:solidFill>
                <a:latin typeface="Gelasio" pitchFamily="34" charset="0"/>
                <a:ea typeface="Gelasio" pitchFamily="34" charset="-122"/>
                <a:cs typeface="Gelasio" pitchFamily="34" charset="-120"/>
              </a:rPr>
              <a:t>Activity Diagram:</a:t>
            </a:r>
            <a:endParaRPr lang="en-US" sz="1850" dirty="0"/>
          </a:p>
        </p:txBody>
      </p:sp>
      <p:pic>
        <p:nvPicPr>
          <p:cNvPr id="3" name="Image 0" descr="preencoded.png"/>
          <p:cNvPicPr>
            <a:picLocks noChangeAspect="1"/>
          </p:cNvPicPr>
          <p:nvPr/>
        </p:nvPicPr>
        <p:blipFill>
          <a:blip r:embed="rId3"/>
          <a:stretch>
            <a:fillRect/>
          </a:stretch>
        </p:blipFill>
        <p:spPr>
          <a:xfrm>
            <a:off x="5309354" y="1053584"/>
            <a:ext cx="4011692" cy="6308288"/>
          </a:xfrm>
          <a:prstGeom prst="rect">
            <a:avLst/>
          </a:prstGeom>
        </p:spPr>
      </p:pic>
      <p:sp>
        <p:nvSpPr>
          <p:cNvPr id="4" name="Text 1"/>
          <p:cNvSpPr/>
          <p:nvPr/>
        </p:nvSpPr>
        <p:spPr>
          <a:xfrm>
            <a:off x="556617" y="7540704"/>
            <a:ext cx="13517166" cy="254437"/>
          </a:xfrm>
          <a:prstGeom prst="rect">
            <a:avLst/>
          </a:prstGeom>
          <a:noFill/>
          <a:ln/>
        </p:spPr>
        <p:txBody>
          <a:bodyPr wrap="none" lIns="0" tIns="0" rIns="0" bIns="0" rtlCol="0" anchor="t"/>
          <a:lstStyle/>
          <a:p>
            <a:pPr marL="0" indent="0" algn="l">
              <a:lnSpc>
                <a:spcPts val="2000"/>
              </a:lnSpc>
              <a:buNone/>
            </a:pPr>
            <a:endParaRPr lang="en-US" sz="12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690324" y="542330"/>
            <a:ext cx="2958584" cy="369808"/>
          </a:xfrm>
          <a:prstGeom prst="rect">
            <a:avLst/>
          </a:prstGeom>
          <a:noFill/>
          <a:ln/>
        </p:spPr>
        <p:txBody>
          <a:bodyPr wrap="none" lIns="0" tIns="0" rIns="0" bIns="0" rtlCol="0" anchor="t"/>
          <a:lstStyle/>
          <a:p>
            <a:pPr marL="0" indent="0" algn="l">
              <a:lnSpc>
                <a:spcPts val="2900"/>
              </a:lnSpc>
              <a:buNone/>
            </a:pPr>
            <a:r>
              <a:rPr lang="en-US" sz="2300" u="sng" dirty="0">
                <a:solidFill>
                  <a:srgbClr val="312F2B"/>
                </a:solidFill>
                <a:latin typeface="Gelasio" pitchFamily="34" charset="0"/>
                <a:ea typeface="Gelasio" pitchFamily="34" charset="-122"/>
                <a:cs typeface="Gelasio" pitchFamily="34" charset="-120"/>
              </a:rPr>
              <a:t>CLASS DIAGRAM</a:t>
            </a:r>
            <a:endParaRPr lang="en-US" sz="2300" dirty="0"/>
          </a:p>
        </p:txBody>
      </p:sp>
      <p:pic>
        <p:nvPicPr>
          <p:cNvPr id="3" name="Image 0" descr="preencoded.png"/>
          <p:cNvPicPr>
            <a:picLocks noChangeAspect="1"/>
          </p:cNvPicPr>
          <p:nvPr/>
        </p:nvPicPr>
        <p:blipFill>
          <a:blip r:embed="rId3"/>
          <a:stretch>
            <a:fillRect/>
          </a:stretch>
        </p:blipFill>
        <p:spPr>
          <a:xfrm>
            <a:off x="2499241" y="1306592"/>
            <a:ext cx="9631918" cy="5845254"/>
          </a:xfrm>
          <a:prstGeom prst="rect">
            <a:avLst/>
          </a:prstGeom>
        </p:spPr>
      </p:pic>
      <p:sp>
        <p:nvSpPr>
          <p:cNvPr id="4" name="Text 1"/>
          <p:cNvSpPr/>
          <p:nvPr/>
        </p:nvSpPr>
        <p:spPr>
          <a:xfrm>
            <a:off x="690324" y="7373660"/>
            <a:ext cx="13249751" cy="315635"/>
          </a:xfrm>
          <a:prstGeom prst="rect">
            <a:avLst/>
          </a:prstGeom>
          <a:noFill/>
          <a:ln/>
        </p:spPr>
        <p:txBody>
          <a:bodyPr wrap="none" lIns="0" tIns="0" rIns="0" bIns="0" rtlCol="0" anchor="t"/>
          <a:lstStyle/>
          <a:p>
            <a:pPr marL="0" indent="0" algn="l">
              <a:lnSpc>
                <a:spcPts val="2450"/>
              </a:lnSpc>
              <a:buNone/>
            </a:pPr>
            <a:endParaRPr lang="en-US" sz="15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93790" y="673060"/>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ALGORITHMS</a:t>
            </a:r>
            <a:endParaRPr lang="en-US" sz="4450" dirty="0"/>
          </a:p>
        </p:txBody>
      </p:sp>
      <p:sp>
        <p:nvSpPr>
          <p:cNvPr id="3" name="Text 1"/>
          <p:cNvSpPr/>
          <p:nvPr/>
        </p:nvSpPr>
        <p:spPr>
          <a:xfrm>
            <a:off x="793790" y="1948815"/>
            <a:ext cx="5156597" cy="425291"/>
          </a:xfrm>
          <a:prstGeom prst="rect">
            <a:avLst/>
          </a:prstGeom>
          <a:noFill/>
          <a:ln/>
        </p:spPr>
        <p:txBody>
          <a:bodyPr wrap="none" lIns="0" tIns="0" rIns="0" bIns="0" rtlCol="0" anchor="t"/>
          <a:lstStyle/>
          <a:p>
            <a:pPr marL="0" indent="0" algn="l">
              <a:lnSpc>
                <a:spcPts val="3300"/>
              </a:lnSpc>
              <a:buNone/>
            </a:pPr>
            <a:r>
              <a:rPr lang="en-US" sz="2650" b="1" dirty="0">
                <a:solidFill>
                  <a:srgbClr val="312F2B"/>
                </a:solidFill>
                <a:latin typeface="Gelasio" pitchFamily="34" charset="0"/>
                <a:ea typeface="Gelasio" pitchFamily="34" charset="-122"/>
                <a:cs typeface="Gelasio" pitchFamily="34" charset="-120"/>
              </a:rPr>
              <a:t>Gradient Boosting Classifier: </a:t>
            </a:r>
            <a:endParaRPr lang="en-US" sz="2650" dirty="0"/>
          </a:p>
        </p:txBody>
      </p:sp>
      <p:sp>
        <p:nvSpPr>
          <p:cNvPr id="4" name="Text 2"/>
          <p:cNvSpPr/>
          <p:nvPr/>
        </p:nvSpPr>
        <p:spPr>
          <a:xfrm>
            <a:off x="793790" y="2600920"/>
            <a:ext cx="6244709" cy="1814513"/>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Gradient descent is used to minimize the error in machine learning models  by adjusting model parameters. It ensures accurate demand predictions by iteratively updating parameters to reduce the difference between predicted and actual demand values.</a:t>
            </a:r>
            <a:endParaRPr lang="en-US" sz="1750" dirty="0"/>
          </a:p>
        </p:txBody>
      </p:sp>
      <p:sp>
        <p:nvSpPr>
          <p:cNvPr id="5" name="Text 3"/>
          <p:cNvSpPr/>
          <p:nvPr/>
        </p:nvSpPr>
        <p:spPr>
          <a:xfrm>
            <a:off x="793790" y="4494728"/>
            <a:ext cx="6244709" cy="1451610"/>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By analyzing historical demand, weather, and economic trends, gradient descent helps train machine learning models to find patterns in the data, enabling them to predict future demand accurately.</a:t>
            </a:r>
            <a:endParaRPr lang="en-US" sz="1750" dirty="0"/>
          </a:p>
        </p:txBody>
      </p:sp>
      <p:sp>
        <p:nvSpPr>
          <p:cNvPr id="6" name="Text 4"/>
          <p:cNvSpPr/>
          <p:nvPr/>
        </p:nvSpPr>
        <p:spPr>
          <a:xfrm>
            <a:off x="793790" y="6025634"/>
            <a:ext cx="6244709" cy="1451610"/>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Gradient descent updates the model dynamically when new data is added, enabling real-time forecasting and responding to changes in market conditions, weather patterns, or consumer behavior.</a:t>
            </a:r>
            <a:endParaRPr lang="en-US" sz="1750" dirty="0"/>
          </a:p>
        </p:txBody>
      </p:sp>
      <p:sp>
        <p:nvSpPr>
          <p:cNvPr id="7" name="Text 5"/>
          <p:cNvSpPr/>
          <p:nvPr/>
        </p:nvSpPr>
        <p:spPr>
          <a:xfrm>
            <a:off x="7599521" y="1948815"/>
            <a:ext cx="4278511" cy="425291"/>
          </a:xfrm>
          <a:prstGeom prst="rect">
            <a:avLst/>
          </a:prstGeom>
          <a:noFill/>
          <a:ln/>
        </p:spPr>
        <p:txBody>
          <a:bodyPr wrap="none" lIns="0" tIns="0" rIns="0" bIns="0" rtlCol="0" anchor="t"/>
          <a:lstStyle/>
          <a:p>
            <a:pPr marL="0" indent="0" algn="l">
              <a:lnSpc>
                <a:spcPts val="3300"/>
              </a:lnSpc>
              <a:buNone/>
            </a:pPr>
            <a:r>
              <a:rPr lang="en-US" sz="2650" b="1" dirty="0">
                <a:solidFill>
                  <a:srgbClr val="312F2B"/>
                </a:solidFill>
                <a:latin typeface="Gelasio" pitchFamily="34" charset="0"/>
                <a:ea typeface="Gelasio" pitchFamily="34" charset="-122"/>
                <a:cs typeface="Gelasio" pitchFamily="34" charset="-120"/>
              </a:rPr>
              <a:t>Decision Tree Classifier:</a:t>
            </a:r>
            <a:endParaRPr lang="en-US" sz="2650" dirty="0"/>
          </a:p>
        </p:txBody>
      </p:sp>
      <p:sp>
        <p:nvSpPr>
          <p:cNvPr id="8" name="Text 6"/>
          <p:cNvSpPr/>
          <p:nvPr/>
        </p:nvSpPr>
        <p:spPr>
          <a:xfrm>
            <a:off x="7599521" y="2600920"/>
            <a:ext cx="6244709" cy="1451610"/>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Decision trees split the data based on feature conditions (e.g., crop type, season, region) into smaller groups, allowing it to predict demand by understanding key variables affecting agricultural demand.</a:t>
            </a:r>
            <a:endParaRPr lang="en-US" sz="1750" dirty="0"/>
          </a:p>
        </p:txBody>
      </p:sp>
      <p:sp>
        <p:nvSpPr>
          <p:cNvPr id="9" name="Text 7"/>
          <p:cNvSpPr/>
          <p:nvPr/>
        </p:nvSpPr>
        <p:spPr>
          <a:xfrm>
            <a:off x="7599521" y="4131826"/>
            <a:ext cx="6244709" cy="1451610"/>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Unlike linear models, decision trees handle complex, non-linear relationships in agricultural data, such as the interplay between weather, soil type, and demand for specific crops.</a:t>
            </a:r>
            <a:endParaRPr lang="en-US" sz="1750" dirty="0"/>
          </a:p>
        </p:txBody>
      </p:sp>
      <p:sp>
        <p:nvSpPr>
          <p:cNvPr id="10" name="Text 8"/>
          <p:cNvSpPr/>
          <p:nvPr/>
        </p:nvSpPr>
        <p:spPr>
          <a:xfrm>
            <a:off x="7599521" y="5662732"/>
            <a:ext cx="6244709" cy="1814513"/>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 Decision trees provide a clear, interpretable path to predictions. For example, they can show that high demand for "rice" occurs in specific regions during particular seasons, helping farmers make informed decisions about planting.</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684848" y="800695"/>
            <a:ext cx="3460075" cy="366832"/>
          </a:xfrm>
          <a:prstGeom prst="rect">
            <a:avLst/>
          </a:prstGeom>
          <a:noFill/>
          <a:ln/>
        </p:spPr>
        <p:txBody>
          <a:bodyPr wrap="none" lIns="0" tIns="0" rIns="0" bIns="0" rtlCol="0" anchor="t"/>
          <a:lstStyle/>
          <a:p>
            <a:pPr marL="0" indent="0" algn="l">
              <a:lnSpc>
                <a:spcPts val="2850"/>
              </a:lnSpc>
              <a:buNone/>
            </a:pPr>
            <a:r>
              <a:rPr lang="en-US" sz="2300" b="1" dirty="0">
                <a:solidFill>
                  <a:srgbClr val="312F2B"/>
                </a:solidFill>
                <a:latin typeface="Gelasio" pitchFamily="34" charset="0"/>
                <a:ea typeface="Gelasio" pitchFamily="34" charset="-122"/>
                <a:cs typeface="Gelasio" pitchFamily="34" charset="-120"/>
              </a:rPr>
              <a:t>Functional Test Cases :</a:t>
            </a:r>
            <a:endParaRPr lang="en-US" sz="2300" dirty="0"/>
          </a:p>
        </p:txBody>
      </p:sp>
      <p:sp>
        <p:nvSpPr>
          <p:cNvPr id="3" name="Text 1"/>
          <p:cNvSpPr/>
          <p:nvPr/>
        </p:nvSpPr>
        <p:spPr>
          <a:xfrm>
            <a:off x="684848" y="1558885"/>
            <a:ext cx="13260705" cy="391478"/>
          </a:xfrm>
          <a:prstGeom prst="rect">
            <a:avLst/>
          </a:prstGeom>
          <a:noFill/>
          <a:ln/>
        </p:spPr>
        <p:txBody>
          <a:bodyPr wrap="none" lIns="0" tIns="0" rIns="0" bIns="0" rtlCol="0" anchor="t"/>
          <a:lstStyle/>
          <a:p>
            <a:pPr marL="0" indent="0" algn="l">
              <a:lnSpc>
                <a:spcPts val="3050"/>
              </a:lnSpc>
              <a:buNone/>
            </a:pPr>
            <a:r>
              <a:rPr lang="en-US" sz="1900" b="1" dirty="0">
                <a:solidFill>
                  <a:srgbClr val="272525"/>
                </a:solidFill>
                <a:latin typeface="Lato" pitchFamily="34" charset="0"/>
                <a:ea typeface="Lato" pitchFamily="34" charset="-122"/>
                <a:cs typeface="Lato" pitchFamily="34" charset="-120"/>
              </a:rPr>
              <a:t>1.Demand Forecasting Test Cases (Positive Test Cases)</a:t>
            </a:r>
            <a:endParaRPr lang="en-US" sz="1900" dirty="0"/>
          </a:p>
        </p:txBody>
      </p:sp>
      <p:sp>
        <p:nvSpPr>
          <p:cNvPr id="4" name="Shape 2"/>
          <p:cNvSpPr/>
          <p:nvPr/>
        </p:nvSpPr>
        <p:spPr>
          <a:xfrm>
            <a:off x="684848" y="2170509"/>
            <a:ext cx="13260705" cy="2080974"/>
          </a:xfrm>
          <a:prstGeom prst="roundRect">
            <a:avLst>
              <a:gd name="adj" fmla="val 3950"/>
            </a:avLst>
          </a:prstGeom>
          <a:noFill/>
          <a:ln w="7620">
            <a:solidFill>
              <a:srgbClr val="000000">
                <a:alpha val="8000"/>
              </a:srgbClr>
            </a:solidFill>
            <a:prstDash val="solid"/>
          </a:ln>
        </p:spPr>
      </p:sp>
      <p:sp>
        <p:nvSpPr>
          <p:cNvPr id="5" name="Shape 3"/>
          <p:cNvSpPr/>
          <p:nvPr/>
        </p:nvSpPr>
        <p:spPr>
          <a:xfrm>
            <a:off x="692468" y="2178129"/>
            <a:ext cx="13245465" cy="876300"/>
          </a:xfrm>
          <a:prstGeom prst="rect">
            <a:avLst/>
          </a:prstGeom>
          <a:solidFill>
            <a:srgbClr val="FFFFFF">
              <a:alpha val="4000"/>
            </a:srgbClr>
          </a:solidFill>
          <a:ln/>
        </p:spPr>
      </p:sp>
      <p:sp>
        <p:nvSpPr>
          <p:cNvPr id="6" name="Text 4"/>
          <p:cNvSpPr/>
          <p:nvPr/>
        </p:nvSpPr>
        <p:spPr>
          <a:xfrm>
            <a:off x="888444" y="2303145"/>
            <a:ext cx="1811536" cy="313134"/>
          </a:xfrm>
          <a:prstGeom prst="rect">
            <a:avLst/>
          </a:prstGeom>
          <a:noFill/>
          <a:ln/>
        </p:spPr>
        <p:txBody>
          <a:bodyPr wrap="none" lIns="0" tIns="0" rIns="0" bIns="0" rtlCol="0" anchor="t"/>
          <a:lstStyle/>
          <a:p>
            <a:pPr marL="0" indent="0" algn="l">
              <a:lnSpc>
                <a:spcPts val="2450"/>
              </a:lnSpc>
              <a:buNone/>
            </a:pPr>
            <a:r>
              <a:rPr lang="en-US" sz="1500" b="1" dirty="0">
                <a:solidFill>
                  <a:srgbClr val="272525"/>
                </a:solidFill>
                <a:latin typeface="Lato" pitchFamily="34" charset="0"/>
                <a:ea typeface="Lato" pitchFamily="34" charset="-122"/>
                <a:cs typeface="Lato" pitchFamily="34" charset="-120"/>
              </a:rPr>
              <a:t>Requirement ID</a:t>
            </a:r>
            <a:endParaRPr lang="en-US" sz="1500" dirty="0"/>
          </a:p>
        </p:txBody>
      </p:sp>
      <p:sp>
        <p:nvSpPr>
          <p:cNvPr id="7" name="Text 5"/>
          <p:cNvSpPr/>
          <p:nvPr/>
        </p:nvSpPr>
        <p:spPr>
          <a:xfrm>
            <a:off x="3098840" y="2303145"/>
            <a:ext cx="1248847" cy="313134"/>
          </a:xfrm>
          <a:prstGeom prst="rect">
            <a:avLst/>
          </a:prstGeom>
          <a:noFill/>
          <a:ln/>
        </p:spPr>
        <p:txBody>
          <a:bodyPr wrap="none" lIns="0" tIns="0" rIns="0" bIns="0" rtlCol="0" anchor="t"/>
          <a:lstStyle/>
          <a:p>
            <a:pPr marL="0" indent="0" algn="l">
              <a:lnSpc>
                <a:spcPts val="2450"/>
              </a:lnSpc>
              <a:buNone/>
            </a:pPr>
            <a:r>
              <a:rPr lang="en-US" sz="1500" b="1" dirty="0">
                <a:solidFill>
                  <a:srgbClr val="272525"/>
                </a:solidFill>
                <a:latin typeface="Lato" pitchFamily="34" charset="0"/>
                <a:ea typeface="Lato" pitchFamily="34" charset="-122"/>
                <a:cs typeface="Lato" pitchFamily="34" charset="-120"/>
              </a:rPr>
              <a:t>Testcase ID</a:t>
            </a:r>
            <a:endParaRPr lang="en-US" sz="1500" dirty="0"/>
          </a:p>
        </p:txBody>
      </p:sp>
      <p:sp>
        <p:nvSpPr>
          <p:cNvPr id="8" name="Text 6"/>
          <p:cNvSpPr/>
          <p:nvPr/>
        </p:nvSpPr>
        <p:spPr>
          <a:xfrm>
            <a:off x="4746546" y="2303145"/>
            <a:ext cx="1716405" cy="626269"/>
          </a:xfrm>
          <a:prstGeom prst="rect">
            <a:avLst/>
          </a:prstGeom>
          <a:noFill/>
          <a:ln/>
        </p:spPr>
        <p:txBody>
          <a:bodyPr wrap="square" lIns="0" tIns="0" rIns="0" bIns="0" rtlCol="0" anchor="t"/>
          <a:lstStyle/>
          <a:p>
            <a:pPr marL="0" indent="0" algn="l">
              <a:lnSpc>
                <a:spcPts val="2450"/>
              </a:lnSpc>
              <a:buNone/>
            </a:pPr>
            <a:r>
              <a:rPr lang="en-US" sz="1500" b="1" dirty="0">
                <a:solidFill>
                  <a:srgbClr val="272525"/>
                </a:solidFill>
                <a:latin typeface="Lato" pitchFamily="34" charset="0"/>
                <a:ea typeface="Lato" pitchFamily="34" charset="-122"/>
                <a:cs typeface="Lato" pitchFamily="34" charset="-120"/>
              </a:rPr>
              <a:t>Testcase Description</a:t>
            </a:r>
            <a:endParaRPr lang="en-US" sz="1500" dirty="0"/>
          </a:p>
        </p:txBody>
      </p:sp>
      <p:sp>
        <p:nvSpPr>
          <p:cNvPr id="9" name="Text 7"/>
          <p:cNvSpPr/>
          <p:nvPr/>
        </p:nvSpPr>
        <p:spPr>
          <a:xfrm>
            <a:off x="6861810" y="2303145"/>
            <a:ext cx="1305758" cy="313134"/>
          </a:xfrm>
          <a:prstGeom prst="rect">
            <a:avLst/>
          </a:prstGeom>
          <a:noFill/>
          <a:ln/>
        </p:spPr>
        <p:txBody>
          <a:bodyPr wrap="none" lIns="0" tIns="0" rIns="0" bIns="0" rtlCol="0" anchor="t"/>
          <a:lstStyle/>
          <a:p>
            <a:pPr marL="0" indent="0" algn="l">
              <a:lnSpc>
                <a:spcPts val="2450"/>
              </a:lnSpc>
              <a:buNone/>
            </a:pPr>
            <a:r>
              <a:rPr lang="en-US" sz="1500" b="1" dirty="0">
                <a:solidFill>
                  <a:srgbClr val="272525"/>
                </a:solidFill>
                <a:latin typeface="Lato" pitchFamily="34" charset="0"/>
                <a:ea typeface="Lato" pitchFamily="34" charset="-122"/>
                <a:cs typeface="Lato" pitchFamily="34" charset="-120"/>
              </a:rPr>
              <a:t>Test Priority</a:t>
            </a:r>
            <a:endParaRPr lang="en-US" sz="1500" dirty="0"/>
          </a:p>
        </p:txBody>
      </p:sp>
      <p:sp>
        <p:nvSpPr>
          <p:cNvPr id="10" name="Text 8"/>
          <p:cNvSpPr/>
          <p:nvPr/>
        </p:nvSpPr>
        <p:spPr>
          <a:xfrm>
            <a:off x="8566428" y="2303145"/>
            <a:ext cx="2386608" cy="313134"/>
          </a:xfrm>
          <a:prstGeom prst="rect">
            <a:avLst/>
          </a:prstGeom>
          <a:noFill/>
          <a:ln/>
        </p:spPr>
        <p:txBody>
          <a:bodyPr wrap="none" lIns="0" tIns="0" rIns="0" bIns="0" rtlCol="0" anchor="t"/>
          <a:lstStyle/>
          <a:p>
            <a:pPr marL="0" indent="0" algn="l">
              <a:lnSpc>
                <a:spcPts val="2450"/>
              </a:lnSpc>
              <a:buNone/>
            </a:pPr>
            <a:r>
              <a:rPr lang="en-US" sz="1500" b="1" dirty="0">
                <a:solidFill>
                  <a:srgbClr val="272525"/>
                </a:solidFill>
                <a:latin typeface="Lato" pitchFamily="34" charset="0"/>
                <a:ea typeface="Lato" pitchFamily="34" charset="-122"/>
                <a:cs typeface="Lato" pitchFamily="34" charset="-120"/>
              </a:rPr>
              <a:t>Pre-Requisite</a:t>
            </a:r>
            <a:endParaRPr lang="en-US" sz="1500" dirty="0"/>
          </a:p>
        </p:txBody>
      </p:sp>
      <p:sp>
        <p:nvSpPr>
          <p:cNvPr id="11" name="Text 9"/>
          <p:cNvSpPr/>
          <p:nvPr/>
        </p:nvSpPr>
        <p:spPr>
          <a:xfrm>
            <a:off x="11351895" y="2303145"/>
            <a:ext cx="2390418" cy="313134"/>
          </a:xfrm>
          <a:prstGeom prst="rect">
            <a:avLst/>
          </a:prstGeom>
          <a:noFill/>
          <a:ln/>
        </p:spPr>
        <p:txBody>
          <a:bodyPr wrap="none" lIns="0" tIns="0" rIns="0" bIns="0" rtlCol="0" anchor="t"/>
          <a:lstStyle/>
          <a:p>
            <a:pPr marL="0" indent="0" algn="l">
              <a:lnSpc>
                <a:spcPts val="2450"/>
              </a:lnSpc>
              <a:buNone/>
            </a:pPr>
            <a:r>
              <a:rPr lang="en-US" sz="1500" b="1" dirty="0">
                <a:solidFill>
                  <a:srgbClr val="272525"/>
                </a:solidFill>
                <a:latin typeface="Lato" pitchFamily="34" charset="0"/>
                <a:ea typeface="Lato" pitchFamily="34" charset="-122"/>
                <a:cs typeface="Lato" pitchFamily="34" charset="-120"/>
              </a:rPr>
              <a:t>Post-Requisite</a:t>
            </a:r>
            <a:endParaRPr lang="en-US" sz="1500" dirty="0"/>
          </a:p>
        </p:txBody>
      </p:sp>
      <p:sp>
        <p:nvSpPr>
          <p:cNvPr id="12" name="Shape 10"/>
          <p:cNvSpPr/>
          <p:nvPr/>
        </p:nvSpPr>
        <p:spPr>
          <a:xfrm>
            <a:off x="692468" y="3054429"/>
            <a:ext cx="13245465" cy="1189434"/>
          </a:xfrm>
          <a:prstGeom prst="rect">
            <a:avLst/>
          </a:prstGeom>
          <a:solidFill>
            <a:srgbClr val="000000">
              <a:alpha val="4000"/>
            </a:srgbClr>
          </a:solidFill>
          <a:ln/>
        </p:spPr>
      </p:sp>
      <p:sp>
        <p:nvSpPr>
          <p:cNvPr id="13" name="Text 11"/>
          <p:cNvSpPr/>
          <p:nvPr/>
        </p:nvSpPr>
        <p:spPr>
          <a:xfrm>
            <a:off x="888444" y="3179445"/>
            <a:ext cx="1811536" cy="313134"/>
          </a:xfrm>
          <a:prstGeom prst="rect">
            <a:avLst/>
          </a:prstGeom>
          <a:noFill/>
          <a:ln/>
        </p:spPr>
        <p:txBody>
          <a:bodyPr wrap="none" lIns="0" tIns="0" rIns="0" bIns="0" rtlCol="0" anchor="t"/>
          <a:lstStyle/>
          <a:p>
            <a:pPr marL="0" indent="0" algn="l">
              <a:lnSpc>
                <a:spcPts val="2450"/>
              </a:lnSpc>
              <a:buNone/>
            </a:pPr>
            <a:r>
              <a:rPr lang="en-US" sz="1500" dirty="0">
                <a:solidFill>
                  <a:srgbClr val="272525"/>
                </a:solidFill>
                <a:latin typeface="Lato" pitchFamily="34" charset="0"/>
                <a:ea typeface="Lato" pitchFamily="34" charset="-122"/>
                <a:cs typeface="Lato" pitchFamily="34" charset="-120"/>
              </a:rPr>
              <a:t>DF_01</a:t>
            </a:r>
            <a:endParaRPr lang="en-US" sz="1500" dirty="0"/>
          </a:p>
        </p:txBody>
      </p:sp>
      <p:sp>
        <p:nvSpPr>
          <p:cNvPr id="14" name="Text 12"/>
          <p:cNvSpPr/>
          <p:nvPr/>
        </p:nvSpPr>
        <p:spPr>
          <a:xfrm>
            <a:off x="3098840" y="3179445"/>
            <a:ext cx="1248847" cy="313134"/>
          </a:xfrm>
          <a:prstGeom prst="rect">
            <a:avLst/>
          </a:prstGeom>
          <a:noFill/>
          <a:ln/>
        </p:spPr>
        <p:txBody>
          <a:bodyPr wrap="none" lIns="0" tIns="0" rIns="0" bIns="0" rtlCol="0" anchor="t"/>
          <a:lstStyle/>
          <a:p>
            <a:pPr marL="0" indent="0" algn="l">
              <a:lnSpc>
                <a:spcPts val="2450"/>
              </a:lnSpc>
              <a:buNone/>
            </a:pPr>
            <a:r>
              <a:rPr lang="en-US" sz="1500" dirty="0">
                <a:solidFill>
                  <a:srgbClr val="272525"/>
                </a:solidFill>
                <a:latin typeface="Lato" pitchFamily="34" charset="0"/>
                <a:ea typeface="Lato" pitchFamily="34" charset="-122"/>
                <a:cs typeface="Lato" pitchFamily="34" charset="-120"/>
              </a:rPr>
              <a:t>DF_1A</a:t>
            </a:r>
            <a:endParaRPr lang="en-US" sz="1500" dirty="0"/>
          </a:p>
        </p:txBody>
      </p:sp>
      <p:sp>
        <p:nvSpPr>
          <p:cNvPr id="15" name="Text 13"/>
          <p:cNvSpPr/>
          <p:nvPr/>
        </p:nvSpPr>
        <p:spPr>
          <a:xfrm>
            <a:off x="4746546" y="3179445"/>
            <a:ext cx="1716405" cy="939403"/>
          </a:xfrm>
          <a:prstGeom prst="rect">
            <a:avLst/>
          </a:prstGeom>
          <a:noFill/>
          <a:ln/>
        </p:spPr>
        <p:txBody>
          <a:bodyPr wrap="square" lIns="0" tIns="0" rIns="0" bIns="0" rtlCol="0" anchor="t"/>
          <a:lstStyle/>
          <a:p>
            <a:pPr marL="0" indent="0" algn="l">
              <a:lnSpc>
                <a:spcPts val="2450"/>
              </a:lnSpc>
              <a:buNone/>
            </a:pPr>
            <a:r>
              <a:rPr lang="en-US" sz="1500" dirty="0">
                <a:solidFill>
                  <a:srgbClr val="272525"/>
                </a:solidFill>
                <a:latin typeface="Lato" pitchFamily="34" charset="0"/>
                <a:ea typeface="Lato" pitchFamily="34" charset="-122"/>
                <a:cs typeface="Lato" pitchFamily="34" charset="-120"/>
              </a:rPr>
              <a:t>Demand Forecasting Positive Testcase</a:t>
            </a:r>
            <a:endParaRPr lang="en-US" sz="1500" dirty="0"/>
          </a:p>
        </p:txBody>
      </p:sp>
      <p:sp>
        <p:nvSpPr>
          <p:cNvPr id="16" name="Text 14"/>
          <p:cNvSpPr/>
          <p:nvPr/>
        </p:nvSpPr>
        <p:spPr>
          <a:xfrm>
            <a:off x="6861810" y="3179445"/>
            <a:ext cx="1305758" cy="313134"/>
          </a:xfrm>
          <a:prstGeom prst="rect">
            <a:avLst/>
          </a:prstGeom>
          <a:noFill/>
          <a:ln/>
        </p:spPr>
        <p:txBody>
          <a:bodyPr wrap="none" lIns="0" tIns="0" rIns="0" bIns="0" rtlCol="0" anchor="t"/>
          <a:lstStyle/>
          <a:p>
            <a:pPr marL="0" indent="0" algn="l">
              <a:lnSpc>
                <a:spcPts val="2450"/>
              </a:lnSpc>
              <a:buNone/>
            </a:pPr>
            <a:r>
              <a:rPr lang="en-US" sz="1500" dirty="0">
                <a:solidFill>
                  <a:srgbClr val="272525"/>
                </a:solidFill>
                <a:latin typeface="Lato" pitchFamily="34" charset="0"/>
                <a:ea typeface="Lato" pitchFamily="34" charset="-122"/>
                <a:cs typeface="Lato" pitchFamily="34" charset="-120"/>
              </a:rPr>
              <a:t>High</a:t>
            </a:r>
            <a:endParaRPr lang="en-US" sz="1500" dirty="0"/>
          </a:p>
        </p:txBody>
      </p:sp>
      <p:sp>
        <p:nvSpPr>
          <p:cNvPr id="17" name="Text 15"/>
          <p:cNvSpPr/>
          <p:nvPr/>
        </p:nvSpPr>
        <p:spPr>
          <a:xfrm>
            <a:off x="8566428" y="3179445"/>
            <a:ext cx="2386608" cy="626269"/>
          </a:xfrm>
          <a:prstGeom prst="rect">
            <a:avLst/>
          </a:prstGeom>
          <a:noFill/>
          <a:ln/>
        </p:spPr>
        <p:txBody>
          <a:bodyPr wrap="square" lIns="0" tIns="0" rIns="0" bIns="0" rtlCol="0" anchor="t"/>
          <a:lstStyle/>
          <a:p>
            <a:pPr marL="0" indent="0" algn="l">
              <a:lnSpc>
                <a:spcPts val="2450"/>
              </a:lnSpc>
              <a:buNone/>
            </a:pPr>
            <a:r>
              <a:rPr lang="en-US" sz="1500" dirty="0">
                <a:solidFill>
                  <a:srgbClr val="272525"/>
                </a:solidFill>
                <a:latin typeface="Lato" pitchFamily="34" charset="0"/>
                <a:ea typeface="Lato" pitchFamily="34" charset="-122"/>
                <a:cs typeface="Lato" pitchFamily="34" charset="-120"/>
              </a:rPr>
              <a:t>System has access to real-time and historical data</a:t>
            </a:r>
            <a:endParaRPr lang="en-US" sz="1500" dirty="0"/>
          </a:p>
        </p:txBody>
      </p:sp>
      <p:sp>
        <p:nvSpPr>
          <p:cNvPr id="18" name="Text 16"/>
          <p:cNvSpPr/>
          <p:nvPr/>
        </p:nvSpPr>
        <p:spPr>
          <a:xfrm>
            <a:off x="11351895" y="3179445"/>
            <a:ext cx="2390418" cy="626269"/>
          </a:xfrm>
          <a:prstGeom prst="rect">
            <a:avLst/>
          </a:prstGeom>
          <a:noFill/>
          <a:ln/>
        </p:spPr>
        <p:txBody>
          <a:bodyPr wrap="square" lIns="0" tIns="0" rIns="0" bIns="0" rtlCol="0" anchor="t"/>
          <a:lstStyle/>
          <a:p>
            <a:pPr marL="0" indent="0" algn="l">
              <a:lnSpc>
                <a:spcPts val="2450"/>
              </a:lnSpc>
              <a:buNone/>
            </a:pPr>
            <a:r>
              <a:rPr lang="en-US" sz="1500" dirty="0">
                <a:solidFill>
                  <a:srgbClr val="272525"/>
                </a:solidFill>
                <a:latin typeface="Lato" pitchFamily="34" charset="0"/>
                <a:ea typeface="Lato" pitchFamily="34" charset="-122"/>
                <a:cs typeface="Lato" pitchFamily="34" charset="-120"/>
              </a:rPr>
              <a:t>Accurate demand forecast displayed</a:t>
            </a:r>
            <a:endParaRPr lang="en-US" sz="1500" dirty="0"/>
          </a:p>
        </p:txBody>
      </p:sp>
      <p:sp>
        <p:nvSpPr>
          <p:cNvPr id="19" name="Shape 17"/>
          <p:cNvSpPr/>
          <p:nvPr/>
        </p:nvSpPr>
        <p:spPr>
          <a:xfrm>
            <a:off x="684848" y="4471630"/>
            <a:ext cx="13260705" cy="2957274"/>
          </a:xfrm>
          <a:prstGeom prst="roundRect">
            <a:avLst>
              <a:gd name="adj" fmla="val 2779"/>
            </a:avLst>
          </a:prstGeom>
          <a:noFill/>
          <a:ln w="7620">
            <a:solidFill>
              <a:srgbClr val="000000">
                <a:alpha val="8000"/>
              </a:srgbClr>
            </a:solidFill>
            <a:prstDash val="solid"/>
          </a:ln>
        </p:spPr>
      </p:sp>
      <p:sp>
        <p:nvSpPr>
          <p:cNvPr id="20" name="Shape 18"/>
          <p:cNvSpPr/>
          <p:nvPr/>
        </p:nvSpPr>
        <p:spPr>
          <a:xfrm>
            <a:off x="692468" y="4479250"/>
            <a:ext cx="13245465" cy="563166"/>
          </a:xfrm>
          <a:prstGeom prst="rect">
            <a:avLst/>
          </a:prstGeom>
          <a:solidFill>
            <a:srgbClr val="FFFFFF">
              <a:alpha val="4000"/>
            </a:srgbClr>
          </a:solidFill>
          <a:ln/>
        </p:spPr>
      </p:sp>
      <p:sp>
        <p:nvSpPr>
          <p:cNvPr id="21" name="Text 19"/>
          <p:cNvSpPr/>
          <p:nvPr/>
        </p:nvSpPr>
        <p:spPr>
          <a:xfrm>
            <a:off x="888325" y="4604266"/>
            <a:ext cx="929402" cy="313134"/>
          </a:xfrm>
          <a:prstGeom prst="rect">
            <a:avLst/>
          </a:prstGeom>
          <a:noFill/>
          <a:ln/>
        </p:spPr>
        <p:txBody>
          <a:bodyPr wrap="none" lIns="0" tIns="0" rIns="0" bIns="0" rtlCol="0" anchor="t"/>
          <a:lstStyle/>
          <a:p>
            <a:pPr marL="0" indent="0" algn="l">
              <a:lnSpc>
                <a:spcPts val="2450"/>
              </a:lnSpc>
              <a:buNone/>
            </a:pPr>
            <a:r>
              <a:rPr lang="en-US" sz="1500" b="1" dirty="0">
                <a:solidFill>
                  <a:srgbClr val="272525"/>
                </a:solidFill>
                <a:latin typeface="Lato" pitchFamily="34" charset="0"/>
                <a:ea typeface="Lato" pitchFamily="34" charset="-122"/>
                <a:cs typeface="Lato" pitchFamily="34" charset="-120"/>
              </a:rPr>
              <a:t>S. No</a:t>
            </a:r>
            <a:endParaRPr lang="en-US" sz="1500" dirty="0"/>
          </a:p>
        </p:txBody>
      </p:sp>
      <p:sp>
        <p:nvSpPr>
          <p:cNvPr id="22" name="Text 20"/>
          <p:cNvSpPr/>
          <p:nvPr/>
        </p:nvSpPr>
        <p:spPr>
          <a:xfrm>
            <a:off x="2216587" y="4604266"/>
            <a:ext cx="1587937" cy="313134"/>
          </a:xfrm>
          <a:prstGeom prst="rect">
            <a:avLst/>
          </a:prstGeom>
          <a:noFill/>
          <a:ln/>
        </p:spPr>
        <p:txBody>
          <a:bodyPr wrap="none" lIns="0" tIns="0" rIns="0" bIns="0" rtlCol="0" anchor="t"/>
          <a:lstStyle/>
          <a:p>
            <a:pPr marL="0" indent="0" algn="l">
              <a:lnSpc>
                <a:spcPts val="2450"/>
              </a:lnSpc>
              <a:buNone/>
            </a:pPr>
            <a:r>
              <a:rPr lang="en-US" sz="1500" b="1" dirty="0">
                <a:solidFill>
                  <a:srgbClr val="272525"/>
                </a:solidFill>
                <a:latin typeface="Lato" pitchFamily="34" charset="0"/>
                <a:ea typeface="Lato" pitchFamily="34" charset="-122"/>
                <a:cs typeface="Lato" pitchFamily="34" charset="-120"/>
              </a:rPr>
              <a:t>Action</a:t>
            </a:r>
            <a:endParaRPr lang="en-US" sz="1500" dirty="0"/>
          </a:p>
        </p:txBody>
      </p:sp>
      <p:sp>
        <p:nvSpPr>
          <p:cNvPr id="23" name="Text 21"/>
          <p:cNvSpPr/>
          <p:nvPr/>
        </p:nvSpPr>
        <p:spPr>
          <a:xfrm>
            <a:off x="4203383" y="4604266"/>
            <a:ext cx="1587937" cy="313134"/>
          </a:xfrm>
          <a:prstGeom prst="rect">
            <a:avLst/>
          </a:prstGeom>
          <a:noFill/>
          <a:ln/>
        </p:spPr>
        <p:txBody>
          <a:bodyPr wrap="none" lIns="0" tIns="0" rIns="0" bIns="0" rtlCol="0" anchor="t"/>
          <a:lstStyle/>
          <a:p>
            <a:pPr marL="0" indent="0" algn="l">
              <a:lnSpc>
                <a:spcPts val="2450"/>
              </a:lnSpc>
              <a:buNone/>
            </a:pPr>
            <a:r>
              <a:rPr lang="en-US" sz="1500" b="1" dirty="0">
                <a:solidFill>
                  <a:srgbClr val="272525"/>
                </a:solidFill>
                <a:latin typeface="Lato" pitchFamily="34" charset="0"/>
                <a:ea typeface="Lato" pitchFamily="34" charset="-122"/>
                <a:cs typeface="Lato" pitchFamily="34" charset="-120"/>
              </a:rPr>
              <a:t>Input</a:t>
            </a:r>
            <a:endParaRPr lang="en-US" sz="1500" dirty="0"/>
          </a:p>
        </p:txBody>
      </p:sp>
      <p:sp>
        <p:nvSpPr>
          <p:cNvPr id="24" name="Text 22"/>
          <p:cNvSpPr/>
          <p:nvPr/>
        </p:nvSpPr>
        <p:spPr>
          <a:xfrm>
            <a:off x="6190178" y="4604266"/>
            <a:ext cx="1587937" cy="313134"/>
          </a:xfrm>
          <a:prstGeom prst="rect">
            <a:avLst/>
          </a:prstGeom>
          <a:noFill/>
          <a:ln/>
        </p:spPr>
        <p:txBody>
          <a:bodyPr wrap="none" lIns="0" tIns="0" rIns="0" bIns="0" rtlCol="0" anchor="t"/>
          <a:lstStyle/>
          <a:p>
            <a:pPr marL="0" indent="0" algn="l">
              <a:lnSpc>
                <a:spcPts val="2450"/>
              </a:lnSpc>
              <a:buNone/>
            </a:pPr>
            <a:r>
              <a:rPr lang="en-US" sz="1500" b="1" dirty="0">
                <a:solidFill>
                  <a:srgbClr val="272525"/>
                </a:solidFill>
                <a:latin typeface="Lato" pitchFamily="34" charset="0"/>
                <a:ea typeface="Lato" pitchFamily="34" charset="-122"/>
                <a:cs typeface="Lato" pitchFamily="34" charset="-120"/>
              </a:rPr>
              <a:t>Expected Output</a:t>
            </a:r>
            <a:endParaRPr lang="en-US" sz="1500" dirty="0"/>
          </a:p>
        </p:txBody>
      </p:sp>
      <p:sp>
        <p:nvSpPr>
          <p:cNvPr id="25" name="Text 23"/>
          <p:cNvSpPr/>
          <p:nvPr/>
        </p:nvSpPr>
        <p:spPr>
          <a:xfrm>
            <a:off x="8176974" y="4604266"/>
            <a:ext cx="1587937" cy="313134"/>
          </a:xfrm>
          <a:prstGeom prst="rect">
            <a:avLst/>
          </a:prstGeom>
          <a:noFill/>
          <a:ln/>
        </p:spPr>
        <p:txBody>
          <a:bodyPr wrap="none" lIns="0" tIns="0" rIns="0" bIns="0" rtlCol="0" anchor="t"/>
          <a:lstStyle/>
          <a:p>
            <a:pPr marL="0" indent="0" algn="l">
              <a:lnSpc>
                <a:spcPts val="2450"/>
              </a:lnSpc>
              <a:buNone/>
            </a:pPr>
            <a:r>
              <a:rPr lang="en-US" sz="1500" b="1" dirty="0">
                <a:solidFill>
                  <a:srgbClr val="272525"/>
                </a:solidFill>
                <a:latin typeface="Lato" pitchFamily="34" charset="0"/>
                <a:ea typeface="Lato" pitchFamily="34" charset="-122"/>
                <a:cs typeface="Lato" pitchFamily="34" charset="-120"/>
              </a:rPr>
              <a:t>Actual Output</a:t>
            </a:r>
            <a:endParaRPr lang="en-US" sz="1500" dirty="0"/>
          </a:p>
        </p:txBody>
      </p:sp>
      <p:sp>
        <p:nvSpPr>
          <p:cNvPr id="26" name="Text 24"/>
          <p:cNvSpPr/>
          <p:nvPr/>
        </p:nvSpPr>
        <p:spPr>
          <a:xfrm>
            <a:off x="10163770" y="4604266"/>
            <a:ext cx="1587937" cy="313134"/>
          </a:xfrm>
          <a:prstGeom prst="rect">
            <a:avLst/>
          </a:prstGeom>
          <a:noFill/>
          <a:ln/>
        </p:spPr>
        <p:txBody>
          <a:bodyPr wrap="none" lIns="0" tIns="0" rIns="0" bIns="0" rtlCol="0" anchor="t"/>
          <a:lstStyle/>
          <a:p>
            <a:pPr marL="0" indent="0" algn="l">
              <a:lnSpc>
                <a:spcPts val="2450"/>
              </a:lnSpc>
              <a:buNone/>
            </a:pPr>
            <a:r>
              <a:rPr lang="en-US" sz="1500" b="1" dirty="0">
                <a:solidFill>
                  <a:srgbClr val="272525"/>
                </a:solidFill>
                <a:latin typeface="Lato" pitchFamily="34" charset="0"/>
                <a:ea typeface="Lato" pitchFamily="34" charset="-122"/>
                <a:cs typeface="Lato" pitchFamily="34" charset="-120"/>
              </a:rPr>
              <a:t>Test Result</a:t>
            </a:r>
            <a:endParaRPr lang="en-US" sz="1500" dirty="0"/>
          </a:p>
        </p:txBody>
      </p:sp>
      <p:sp>
        <p:nvSpPr>
          <p:cNvPr id="27" name="Text 25"/>
          <p:cNvSpPr/>
          <p:nvPr/>
        </p:nvSpPr>
        <p:spPr>
          <a:xfrm>
            <a:off x="12150566" y="4604266"/>
            <a:ext cx="1591747" cy="313134"/>
          </a:xfrm>
          <a:prstGeom prst="rect">
            <a:avLst/>
          </a:prstGeom>
          <a:noFill/>
          <a:ln/>
        </p:spPr>
        <p:txBody>
          <a:bodyPr wrap="none" lIns="0" tIns="0" rIns="0" bIns="0" rtlCol="0" anchor="t"/>
          <a:lstStyle/>
          <a:p>
            <a:pPr marL="0" indent="0" algn="l">
              <a:lnSpc>
                <a:spcPts val="2450"/>
              </a:lnSpc>
              <a:buNone/>
            </a:pPr>
            <a:r>
              <a:rPr lang="en-US" sz="1500" b="1" dirty="0">
                <a:solidFill>
                  <a:srgbClr val="272525"/>
                </a:solidFill>
                <a:latin typeface="Lato" pitchFamily="34" charset="0"/>
                <a:ea typeface="Lato" pitchFamily="34" charset="-122"/>
                <a:cs typeface="Lato" pitchFamily="34" charset="-120"/>
              </a:rPr>
              <a:t>Test Comment</a:t>
            </a:r>
            <a:endParaRPr lang="en-US" sz="1500" dirty="0"/>
          </a:p>
        </p:txBody>
      </p:sp>
      <p:sp>
        <p:nvSpPr>
          <p:cNvPr id="28" name="Shape 26"/>
          <p:cNvSpPr/>
          <p:nvPr/>
        </p:nvSpPr>
        <p:spPr>
          <a:xfrm>
            <a:off x="692468" y="5042416"/>
            <a:ext cx="13245465" cy="1189434"/>
          </a:xfrm>
          <a:prstGeom prst="rect">
            <a:avLst/>
          </a:prstGeom>
          <a:solidFill>
            <a:srgbClr val="000000">
              <a:alpha val="4000"/>
            </a:srgbClr>
          </a:solidFill>
          <a:ln/>
        </p:spPr>
      </p:sp>
      <p:sp>
        <p:nvSpPr>
          <p:cNvPr id="29" name="Text 27"/>
          <p:cNvSpPr/>
          <p:nvPr/>
        </p:nvSpPr>
        <p:spPr>
          <a:xfrm>
            <a:off x="888325" y="5167432"/>
            <a:ext cx="929402" cy="313134"/>
          </a:xfrm>
          <a:prstGeom prst="rect">
            <a:avLst/>
          </a:prstGeom>
          <a:noFill/>
          <a:ln/>
        </p:spPr>
        <p:txBody>
          <a:bodyPr wrap="none" lIns="0" tIns="0" rIns="0" bIns="0" rtlCol="0" anchor="t"/>
          <a:lstStyle/>
          <a:p>
            <a:pPr marL="0" indent="0" algn="l">
              <a:lnSpc>
                <a:spcPts val="2450"/>
              </a:lnSpc>
              <a:buNone/>
            </a:pPr>
            <a:r>
              <a:rPr lang="en-US" sz="1500" dirty="0">
                <a:solidFill>
                  <a:srgbClr val="272525"/>
                </a:solidFill>
                <a:latin typeface="Lato" pitchFamily="34" charset="0"/>
                <a:ea typeface="Lato" pitchFamily="34" charset="-122"/>
                <a:cs typeface="Lato" pitchFamily="34" charset="-120"/>
              </a:rPr>
              <a:t>1</a:t>
            </a:r>
            <a:endParaRPr lang="en-US" sz="1500" dirty="0"/>
          </a:p>
        </p:txBody>
      </p:sp>
      <p:sp>
        <p:nvSpPr>
          <p:cNvPr id="30" name="Text 28"/>
          <p:cNvSpPr/>
          <p:nvPr/>
        </p:nvSpPr>
        <p:spPr>
          <a:xfrm>
            <a:off x="2216587" y="5167432"/>
            <a:ext cx="1587937" cy="939403"/>
          </a:xfrm>
          <a:prstGeom prst="rect">
            <a:avLst/>
          </a:prstGeom>
          <a:noFill/>
          <a:ln/>
        </p:spPr>
        <p:txBody>
          <a:bodyPr wrap="square" lIns="0" tIns="0" rIns="0" bIns="0" rtlCol="0" anchor="t"/>
          <a:lstStyle/>
          <a:p>
            <a:pPr marL="0" indent="0" algn="l">
              <a:lnSpc>
                <a:spcPts val="2450"/>
              </a:lnSpc>
              <a:buNone/>
            </a:pPr>
            <a:r>
              <a:rPr lang="en-US" sz="1500" dirty="0">
                <a:solidFill>
                  <a:srgbClr val="272525"/>
                </a:solidFill>
                <a:latin typeface="Lato" pitchFamily="34" charset="0"/>
                <a:ea typeface="Lato" pitchFamily="34" charset="-122"/>
                <a:cs typeface="Lato" pitchFamily="34" charset="-120"/>
              </a:rPr>
              <a:t>Predict demand based on historical data</a:t>
            </a:r>
            <a:endParaRPr lang="en-US" sz="1500" dirty="0"/>
          </a:p>
        </p:txBody>
      </p:sp>
      <p:sp>
        <p:nvSpPr>
          <p:cNvPr id="31" name="Text 29"/>
          <p:cNvSpPr/>
          <p:nvPr/>
        </p:nvSpPr>
        <p:spPr>
          <a:xfrm>
            <a:off x="4203383" y="5167432"/>
            <a:ext cx="1587937" cy="626269"/>
          </a:xfrm>
          <a:prstGeom prst="rect">
            <a:avLst/>
          </a:prstGeom>
          <a:noFill/>
          <a:ln/>
        </p:spPr>
        <p:txBody>
          <a:bodyPr wrap="square" lIns="0" tIns="0" rIns="0" bIns="0" rtlCol="0" anchor="t"/>
          <a:lstStyle/>
          <a:p>
            <a:pPr marL="0" indent="0" algn="l">
              <a:lnSpc>
                <a:spcPts val="2450"/>
              </a:lnSpc>
              <a:buNone/>
            </a:pPr>
            <a:r>
              <a:rPr lang="en-US" sz="1500" dirty="0">
                <a:solidFill>
                  <a:srgbClr val="272525"/>
                </a:solidFill>
                <a:latin typeface="Lato" pitchFamily="34" charset="0"/>
                <a:ea typeface="Lato" pitchFamily="34" charset="-122"/>
                <a:cs typeface="Lato" pitchFamily="34" charset="-120"/>
              </a:rPr>
              <a:t>Weather, soil, and market data</a:t>
            </a:r>
            <a:endParaRPr lang="en-US" sz="1500" dirty="0"/>
          </a:p>
        </p:txBody>
      </p:sp>
      <p:sp>
        <p:nvSpPr>
          <p:cNvPr id="32" name="Text 30"/>
          <p:cNvSpPr/>
          <p:nvPr/>
        </p:nvSpPr>
        <p:spPr>
          <a:xfrm>
            <a:off x="6190178" y="5167432"/>
            <a:ext cx="1587937" cy="939403"/>
          </a:xfrm>
          <a:prstGeom prst="rect">
            <a:avLst/>
          </a:prstGeom>
          <a:noFill/>
          <a:ln/>
        </p:spPr>
        <p:txBody>
          <a:bodyPr wrap="square" lIns="0" tIns="0" rIns="0" bIns="0" rtlCol="0" anchor="t"/>
          <a:lstStyle/>
          <a:p>
            <a:pPr marL="0" indent="0" algn="l">
              <a:lnSpc>
                <a:spcPts val="2450"/>
              </a:lnSpc>
              <a:buNone/>
            </a:pPr>
            <a:r>
              <a:rPr lang="en-US" sz="1500" dirty="0">
                <a:solidFill>
                  <a:srgbClr val="272525"/>
                </a:solidFill>
                <a:latin typeface="Lato" pitchFamily="34" charset="0"/>
                <a:ea typeface="Lato" pitchFamily="34" charset="-122"/>
                <a:cs typeface="Lato" pitchFamily="34" charset="-120"/>
              </a:rPr>
              <a:t>Accurate demand prediction displayed</a:t>
            </a:r>
            <a:endParaRPr lang="en-US" sz="1500" dirty="0"/>
          </a:p>
        </p:txBody>
      </p:sp>
      <p:sp>
        <p:nvSpPr>
          <p:cNvPr id="33" name="Text 31"/>
          <p:cNvSpPr/>
          <p:nvPr/>
        </p:nvSpPr>
        <p:spPr>
          <a:xfrm>
            <a:off x="8176974" y="5167432"/>
            <a:ext cx="1587937" cy="626269"/>
          </a:xfrm>
          <a:prstGeom prst="rect">
            <a:avLst/>
          </a:prstGeom>
          <a:noFill/>
          <a:ln/>
        </p:spPr>
        <p:txBody>
          <a:bodyPr wrap="square" lIns="0" tIns="0" rIns="0" bIns="0" rtlCol="0" anchor="t"/>
          <a:lstStyle/>
          <a:p>
            <a:pPr marL="0" indent="0" algn="l">
              <a:lnSpc>
                <a:spcPts val="2450"/>
              </a:lnSpc>
              <a:buNone/>
            </a:pPr>
            <a:r>
              <a:rPr lang="en-US" sz="1500" dirty="0">
                <a:solidFill>
                  <a:srgbClr val="272525"/>
                </a:solidFill>
                <a:latin typeface="Lato" pitchFamily="34" charset="0"/>
                <a:ea typeface="Lato" pitchFamily="34" charset="-122"/>
                <a:cs typeface="Lato" pitchFamily="34" charset="-120"/>
              </a:rPr>
              <a:t>Demand forecast displayed</a:t>
            </a:r>
            <a:endParaRPr lang="en-US" sz="1500" dirty="0"/>
          </a:p>
        </p:txBody>
      </p:sp>
      <p:sp>
        <p:nvSpPr>
          <p:cNvPr id="34" name="Text 32"/>
          <p:cNvSpPr/>
          <p:nvPr/>
        </p:nvSpPr>
        <p:spPr>
          <a:xfrm>
            <a:off x="10163770" y="5167432"/>
            <a:ext cx="1587937" cy="313134"/>
          </a:xfrm>
          <a:prstGeom prst="rect">
            <a:avLst/>
          </a:prstGeom>
          <a:noFill/>
          <a:ln/>
        </p:spPr>
        <p:txBody>
          <a:bodyPr wrap="none" lIns="0" tIns="0" rIns="0" bIns="0" rtlCol="0" anchor="t"/>
          <a:lstStyle/>
          <a:p>
            <a:pPr marL="0" indent="0" algn="l">
              <a:lnSpc>
                <a:spcPts val="2450"/>
              </a:lnSpc>
              <a:buNone/>
            </a:pPr>
            <a:r>
              <a:rPr lang="en-US" sz="1500" dirty="0">
                <a:solidFill>
                  <a:srgbClr val="272525"/>
                </a:solidFill>
                <a:latin typeface="Lato" pitchFamily="34" charset="0"/>
                <a:ea typeface="Lato" pitchFamily="34" charset="-122"/>
                <a:cs typeface="Lato" pitchFamily="34" charset="-120"/>
              </a:rPr>
              <a:t>Pass</a:t>
            </a:r>
            <a:endParaRPr lang="en-US" sz="1500" dirty="0"/>
          </a:p>
        </p:txBody>
      </p:sp>
      <p:sp>
        <p:nvSpPr>
          <p:cNvPr id="35" name="Text 33"/>
          <p:cNvSpPr/>
          <p:nvPr/>
        </p:nvSpPr>
        <p:spPr>
          <a:xfrm>
            <a:off x="12150566" y="5167432"/>
            <a:ext cx="1591747" cy="626269"/>
          </a:xfrm>
          <a:prstGeom prst="rect">
            <a:avLst/>
          </a:prstGeom>
          <a:noFill/>
          <a:ln/>
        </p:spPr>
        <p:txBody>
          <a:bodyPr wrap="square" lIns="0" tIns="0" rIns="0" bIns="0" rtlCol="0" anchor="t"/>
          <a:lstStyle/>
          <a:p>
            <a:pPr marL="0" indent="0" algn="l">
              <a:lnSpc>
                <a:spcPts val="2450"/>
              </a:lnSpc>
              <a:buNone/>
            </a:pPr>
            <a:r>
              <a:rPr lang="en-US" sz="1500" dirty="0">
                <a:solidFill>
                  <a:srgbClr val="272525"/>
                </a:solidFill>
                <a:latin typeface="Lato" pitchFamily="34" charset="0"/>
                <a:ea typeface="Lato" pitchFamily="34" charset="-122"/>
                <a:cs typeface="Lato" pitchFamily="34" charset="-120"/>
              </a:rPr>
              <a:t>Forecasting works as expected</a:t>
            </a:r>
            <a:endParaRPr lang="en-US" sz="1500" dirty="0"/>
          </a:p>
        </p:txBody>
      </p:sp>
      <p:sp>
        <p:nvSpPr>
          <p:cNvPr id="36" name="Shape 34"/>
          <p:cNvSpPr/>
          <p:nvPr/>
        </p:nvSpPr>
        <p:spPr>
          <a:xfrm>
            <a:off x="692468" y="6231850"/>
            <a:ext cx="13245465" cy="1189434"/>
          </a:xfrm>
          <a:prstGeom prst="rect">
            <a:avLst/>
          </a:prstGeom>
          <a:solidFill>
            <a:srgbClr val="FFFFFF">
              <a:alpha val="4000"/>
            </a:srgbClr>
          </a:solidFill>
          <a:ln/>
        </p:spPr>
      </p:sp>
      <p:sp>
        <p:nvSpPr>
          <p:cNvPr id="37" name="Text 35"/>
          <p:cNvSpPr/>
          <p:nvPr/>
        </p:nvSpPr>
        <p:spPr>
          <a:xfrm>
            <a:off x="888325" y="6356866"/>
            <a:ext cx="929402" cy="313134"/>
          </a:xfrm>
          <a:prstGeom prst="rect">
            <a:avLst/>
          </a:prstGeom>
          <a:noFill/>
          <a:ln/>
        </p:spPr>
        <p:txBody>
          <a:bodyPr wrap="none" lIns="0" tIns="0" rIns="0" bIns="0" rtlCol="0" anchor="t"/>
          <a:lstStyle/>
          <a:p>
            <a:pPr marL="0" indent="0" algn="l">
              <a:lnSpc>
                <a:spcPts val="2450"/>
              </a:lnSpc>
              <a:buNone/>
            </a:pPr>
            <a:r>
              <a:rPr lang="en-US" sz="1500" dirty="0">
                <a:solidFill>
                  <a:srgbClr val="272525"/>
                </a:solidFill>
                <a:latin typeface="Lato" pitchFamily="34" charset="0"/>
                <a:ea typeface="Lato" pitchFamily="34" charset="-122"/>
                <a:cs typeface="Lato" pitchFamily="34" charset="-120"/>
              </a:rPr>
              <a:t>2</a:t>
            </a:r>
            <a:endParaRPr lang="en-US" sz="1500" dirty="0"/>
          </a:p>
        </p:txBody>
      </p:sp>
      <p:sp>
        <p:nvSpPr>
          <p:cNvPr id="38" name="Text 36"/>
          <p:cNvSpPr/>
          <p:nvPr/>
        </p:nvSpPr>
        <p:spPr>
          <a:xfrm>
            <a:off x="2216587" y="6356866"/>
            <a:ext cx="1587937" cy="939403"/>
          </a:xfrm>
          <a:prstGeom prst="rect">
            <a:avLst/>
          </a:prstGeom>
          <a:noFill/>
          <a:ln/>
        </p:spPr>
        <p:txBody>
          <a:bodyPr wrap="square" lIns="0" tIns="0" rIns="0" bIns="0" rtlCol="0" anchor="t"/>
          <a:lstStyle/>
          <a:p>
            <a:pPr marL="0" indent="0" algn="l">
              <a:lnSpc>
                <a:spcPts val="2450"/>
              </a:lnSpc>
              <a:buNone/>
            </a:pPr>
            <a:r>
              <a:rPr lang="en-US" sz="1500" dirty="0">
                <a:solidFill>
                  <a:srgbClr val="272525"/>
                </a:solidFill>
                <a:latin typeface="Lato" pitchFamily="34" charset="0"/>
                <a:ea typeface="Lato" pitchFamily="34" charset="-122"/>
                <a:cs typeface="Lato" pitchFamily="34" charset="-120"/>
              </a:rPr>
              <a:t>Adjust forecast based on real-time data</a:t>
            </a:r>
            <a:endParaRPr lang="en-US" sz="1500" dirty="0"/>
          </a:p>
        </p:txBody>
      </p:sp>
      <p:sp>
        <p:nvSpPr>
          <p:cNvPr id="39" name="Text 37"/>
          <p:cNvSpPr/>
          <p:nvPr/>
        </p:nvSpPr>
        <p:spPr>
          <a:xfrm>
            <a:off x="4203383" y="6356866"/>
            <a:ext cx="1587937" cy="626269"/>
          </a:xfrm>
          <a:prstGeom prst="rect">
            <a:avLst/>
          </a:prstGeom>
          <a:noFill/>
          <a:ln/>
        </p:spPr>
        <p:txBody>
          <a:bodyPr wrap="square" lIns="0" tIns="0" rIns="0" bIns="0" rtlCol="0" anchor="t"/>
          <a:lstStyle/>
          <a:p>
            <a:pPr marL="0" indent="0" algn="l">
              <a:lnSpc>
                <a:spcPts val="2450"/>
              </a:lnSpc>
              <a:buNone/>
            </a:pPr>
            <a:r>
              <a:rPr lang="en-US" sz="1500" dirty="0">
                <a:solidFill>
                  <a:srgbClr val="272525"/>
                </a:solidFill>
                <a:latin typeface="Lato" pitchFamily="34" charset="0"/>
                <a:ea typeface="Lato" pitchFamily="34" charset="-122"/>
                <a:cs typeface="Lato" pitchFamily="34" charset="-120"/>
              </a:rPr>
              <a:t>Sudden climate change</a:t>
            </a:r>
            <a:endParaRPr lang="en-US" sz="1500" dirty="0"/>
          </a:p>
        </p:txBody>
      </p:sp>
      <p:sp>
        <p:nvSpPr>
          <p:cNvPr id="40" name="Text 38"/>
          <p:cNvSpPr/>
          <p:nvPr/>
        </p:nvSpPr>
        <p:spPr>
          <a:xfrm>
            <a:off x="6190178" y="6356866"/>
            <a:ext cx="1587937" cy="626269"/>
          </a:xfrm>
          <a:prstGeom prst="rect">
            <a:avLst/>
          </a:prstGeom>
          <a:noFill/>
          <a:ln/>
        </p:spPr>
        <p:txBody>
          <a:bodyPr wrap="square" lIns="0" tIns="0" rIns="0" bIns="0" rtlCol="0" anchor="t"/>
          <a:lstStyle/>
          <a:p>
            <a:pPr marL="0" indent="0" algn="l">
              <a:lnSpc>
                <a:spcPts val="2450"/>
              </a:lnSpc>
              <a:buNone/>
            </a:pPr>
            <a:r>
              <a:rPr lang="en-US" sz="1500" dirty="0">
                <a:solidFill>
                  <a:srgbClr val="272525"/>
                </a:solidFill>
                <a:latin typeface="Lato" pitchFamily="34" charset="0"/>
                <a:ea typeface="Lato" pitchFamily="34" charset="-122"/>
                <a:cs typeface="Lato" pitchFamily="34" charset="-120"/>
              </a:rPr>
              <a:t>Forecast updated correctly</a:t>
            </a:r>
            <a:endParaRPr lang="en-US" sz="1500" dirty="0"/>
          </a:p>
        </p:txBody>
      </p:sp>
      <p:sp>
        <p:nvSpPr>
          <p:cNvPr id="41" name="Text 39"/>
          <p:cNvSpPr/>
          <p:nvPr/>
        </p:nvSpPr>
        <p:spPr>
          <a:xfrm>
            <a:off x="8176974" y="6356866"/>
            <a:ext cx="1587937" cy="626269"/>
          </a:xfrm>
          <a:prstGeom prst="rect">
            <a:avLst/>
          </a:prstGeom>
          <a:noFill/>
          <a:ln/>
        </p:spPr>
        <p:txBody>
          <a:bodyPr wrap="square" lIns="0" tIns="0" rIns="0" bIns="0" rtlCol="0" anchor="t"/>
          <a:lstStyle/>
          <a:p>
            <a:pPr marL="0" indent="0" algn="l">
              <a:lnSpc>
                <a:spcPts val="2450"/>
              </a:lnSpc>
              <a:buNone/>
            </a:pPr>
            <a:r>
              <a:rPr lang="en-US" sz="1500" dirty="0">
                <a:solidFill>
                  <a:srgbClr val="272525"/>
                </a:solidFill>
                <a:latin typeface="Lato" pitchFamily="34" charset="0"/>
                <a:ea typeface="Lato" pitchFamily="34" charset="-122"/>
                <a:cs typeface="Lato" pitchFamily="34" charset="-120"/>
              </a:rPr>
              <a:t>Forecast updated correctly</a:t>
            </a:r>
            <a:endParaRPr lang="en-US" sz="1500" dirty="0"/>
          </a:p>
        </p:txBody>
      </p:sp>
      <p:sp>
        <p:nvSpPr>
          <p:cNvPr id="42" name="Text 40"/>
          <p:cNvSpPr/>
          <p:nvPr/>
        </p:nvSpPr>
        <p:spPr>
          <a:xfrm>
            <a:off x="10163770" y="6356866"/>
            <a:ext cx="1587937" cy="313134"/>
          </a:xfrm>
          <a:prstGeom prst="rect">
            <a:avLst/>
          </a:prstGeom>
          <a:noFill/>
          <a:ln/>
        </p:spPr>
        <p:txBody>
          <a:bodyPr wrap="none" lIns="0" tIns="0" rIns="0" bIns="0" rtlCol="0" anchor="t"/>
          <a:lstStyle/>
          <a:p>
            <a:pPr marL="0" indent="0" algn="l">
              <a:lnSpc>
                <a:spcPts val="2450"/>
              </a:lnSpc>
              <a:buNone/>
            </a:pPr>
            <a:r>
              <a:rPr lang="en-US" sz="1500" dirty="0">
                <a:solidFill>
                  <a:srgbClr val="272525"/>
                </a:solidFill>
                <a:latin typeface="Lato" pitchFamily="34" charset="0"/>
                <a:ea typeface="Lato" pitchFamily="34" charset="-122"/>
                <a:cs typeface="Lato" pitchFamily="34" charset="-120"/>
              </a:rPr>
              <a:t>Pass</a:t>
            </a:r>
            <a:endParaRPr lang="en-US" sz="1500" dirty="0"/>
          </a:p>
        </p:txBody>
      </p:sp>
      <p:sp>
        <p:nvSpPr>
          <p:cNvPr id="43" name="Text 41"/>
          <p:cNvSpPr/>
          <p:nvPr/>
        </p:nvSpPr>
        <p:spPr>
          <a:xfrm>
            <a:off x="12150566" y="6356866"/>
            <a:ext cx="1591747" cy="626269"/>
          </a:xfrm>
          <a:prstGeom prst="rect">
            <a:avLst/>
          </a:prstGeom>
          <a:noFill/>
          <a:ln/>
        </p:spPr>
        <p:txBody>
          <a:bodyPr wrap="square" lIns="0" tIns="0" rIns="0" bIns="0" rtlCol="0" anchor="t"/>
          <a:lstStyle/>
          <a:p>
            <a:pPr marL="0" indent="0" algn="l">
              <a:lnSpc>
                <a:spcPts val="2450"/>
              </a:lnSpc>
              <a:buNone/>
            </a:pPr>
            <a:r>
              <a:rPr lang="en-US" sz="1500" dirty="0">
                <a:solidFill>
                  <a:srgbClr val="272525"/>
                </a:solidFill>
                <a:latin typeface="Lato" pitchFamily="34" charset="0"/>
                <a:ea typeface="Lato" pitchFamily="34" charset="-122"/>
                <a:cs typeface="Lato" pitchFamily="34" charset="-120"/>
              </a:rPr>
              <a:t>System adapts to real-time data.</a:t>
            </a:r>
            <a:endParaRPr lang="en-US" sz="15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729020" y="921068"/>
            <a:ext cx="13172361" cy="416600"/>
          </a:xfrm>
          <a:prstGeom prst="rect">
            <a:avLst/>
          </a:prstGeom>
          <a:noFill/>
          <a:ln/>
        </p:spPr>
        <p:txBody>
          <a:bodyPr wrap="none" lIns="0" tIns="0" rIns="0" bIns="0" rtlCol="0" anchor="t"/>
          <a:lstStyle/>
          <a:p>
            <a:pPr marL="0" indent="0" algn="l">
              <a:lnSpc>
                <a:spcPts val="3250"/>
              </a:lnSpc>
              <a:buNone/>
            </a:pPr>
            <a:r>
              <a:rPr lang="en-US" sz="2050" b="1" dirty="0">
                <a:solidFill>
                  <a:srgbClr val="272525"/>
                </a:solidFill>
                <a:latin typeface="Lato" pitchFamily="34" charset="0"/>
                <a:ea typeface="Lato" pitchFamily="34" charset="-122"/>
                <a:cs typeface="Lato" pitchFamily="34" charset="-120"/>
              </a:rPr>
              <a:t>2.Demand Forecasting Test Cases (Negative Test Cases)</a:t>
            </a:r>
            <a:endParaRPr lang="en-US" sz="2050" dirty="0"/>
          </a:p>
        </p:txBody>
      </p:sp>
      <p:sp>
        <p:nvSpPr>
          <p:cNvPr id="3" name="Shape 1"/>
          <p:cNvSpPr/>
          <p:nvPr/>
        </p:nvSpPr>
        <p:spPr>
          <a:xfrm>
            <a:off x="729020" y="1571982"/>
            <a:ext cx="13172361" cy="2212181"/>
          </a:xfrm>
          <a:prstGeom prst="roundRect">
            <a:avLst>
              <a:gd name="adj" fmla="val 3955"/>
            </a:avLst>
          </a:prstGeom>
          <a:noFill/>
          <a:ln w="7620">
            <a:solidFill>
              <a:srgbClr val="000000">
                <a:alpha val="8000"/>
              </a:srgbClr>
            </a:solidFill>
            <a:prstDash val="solid"/>
          </a:ln>
        </p:spPr>
      </p:sp>
      <p:sp>
        <p:nvSpPr>
          <p:cNvPr id="4" name="Shape 2"/>
          <p:cNvSpPr/>
          <p:nvPr/>
        </p:nvSpPr>
        <p:spPr>
          <a:xfrm>
            <a:off x="736640" y="1579602"/>
            <a:ext cx="13157121" cy="931783"/>
          </a:xfrm>
          <a:prstGeom prst="rect">
            <a:avLst/>
          </a:prstGeom>
          <a:solidFill>
            <a:srgbClr val="FFFFFF">
              <a:alpha val="4000"/>
            </a:srgbClr>
          </a:solidFill>
          <a:ln/>
        </p:spPr>
      </p:sp>
      <p:sp>
        <p:nvSpPr>
          <p:cNvPr id="5" name="Text 3"/>
          <p:cNvSpPr/>
          <p:nvPr/>
        </p:nvSpPr>
        <p:spPr>
          <a:xfrm>
            <a:off x="945118" y="1712119"/>
            <a:ext cx="1771650" cy="333375"/>
          </a:xfrm>
          <a:prstGeom prst="rect">
            <a:avLst/>
          </a:prstGeom>
          <a:noFill/>
          <a:ln/>
        </p:spPr>
        <p:txBody>
          <a:bodyPr wrap="none" lIns="0" tIns="0" rIns="0" bIns="0" rtlCol="0" anchor="t"/>
          <a:lstStyle/>
          <a:p>
            <a:pPr marL="0" indent="0" algn="l">
              <a:lnSpc>
                <a:spcPts val="2600"/>
              </a:lnSpc>
              <a:buNone/>
            </a:pPr>
            <a:r>
              <a:rPr lang="en-US" sz="1600" b="1" dirty="0">
                <a:solidFill>
                  <a:srgbClr val="272525"/>
                </a:solidFill>
                <a:latin typeface="Lato" pitchFamily="34" charset="0"/>
                <a:ea typeface="Lato" pitchFamily="34" charset="-122"/>
                <a:cs typeface="Lato" pitchFamily="34" charset="-120"/>
              </a:rPr>
              <a:t>Requirement ID</a:t>
            </a:r>
            <a:endParaRPr lang="en-US" sz="1600" dirty="0"/>
          </a:p>
        </p:txBody>
      </p:sp>
      <p:sp>
        <p:nvSpPr>
          <p:cNvPr id="6" name="Text 4"/>
          <p:cNvSpPr/>
          <p:nvPr/>
        </p:nvSpPr>
        <p:spPr>
          <a:xfrm>
            <a:off x="3140869" y="1712119"/>
            <a:ext cx="1767840" cy="333375"/>
          </a:xfrm>
          <a:prstGeom prst="rect">
            <a:avLst/>
          </a:prstGeom>
          <a:noFill/>
          <a:ln/>
        </p:spPr>
        <p:txBody>
          <a:bodyPr wrap="none" lIns="0" tIns="0" rIns="0" bIns="0" rtlCol="0" anchor="t"/>
          <a:lstStyle/>
          <a:p>
            <a:pPr marL="0" indent="0" algn="l">
              <a:lnSpc>
                <a:spcPts val="2600"/>
              </a:lnSpc>
              <a:buNone/>
            </a:pPr>
            <a:r>
              <a:rPr lang="en-US" sz="1600" b="1" dirty="0">
                <a:solidFill>
                  <a:srgbClr val="272525"/>
                </a:solidFill>
                <a:latin typeface="Lato" pitchFamily="34" charset="0"/>
                <a:ea typeface="Lato" pitchFamily="34" charset="-122"/>
                <a:cs typeface="Lato" pitchFamily="34" charset="-120"/>
              </a:rPr>
              <a:t>Testcase ID</a:t>
            </a:r>
            <a:endParaRPr lang="en-US" sz="1600" dirty="0"/>
          </a:p>
        </p:txBody>
      </p:sp>
      <p:sp>
        <p:nvSpPr>
          <p:cNvPr id="7" name="Text 5"/>
          <p:cNvSpPr/>
          <p:nvPr/>
        </p:nvSpPr>
        <p:spPr>
          <a:xfrm>
            <a:off x="5332809" y="1712119"/>
            <a:ext cx="1769150" cy="666750"/>
          </a:xfrm>
          <a:prstGeom prst="rect">
            <a:avLst/>
          </a:prstGeom>
          <a:noFill/>
          <a:ln/>
        </p:spPr>
        <p:txBody>
          <a:bodyPr wrap="square" lIns="0" tIns="0" rIns="0" bIns="0" rtlCol="0" anchor="t"/>
          <a:lstStyle/>
          <a:p>
            <a:pPr marL="0" indent="0" algn="l">
              <a:lnSpc>
                <a:spcPts val="2600"/>
              </a:lnSpc>
              <a:buNone/>
            </a:pPr>
            <a:r>
              <a:rPr lang="en-US" sz="1600" b="1" dirty="0">
                <a:solidFill>
                  <a:srgbClr val="272525"/>
                </a:solidFill>
                <a:latin typeface="Lato" pitchFamily="34" charset="0"/>
                <a:ea typeface="Lato" pitchFamily="34" charset="-122"/>
                <a:cs typeface="Lato" pitchFamily="34" charset="-120"/>
              </a:rPr>
              <a:t>Testcase Description</a:t>
            </a:r>
            <a:endParaRPr lang="en-US" sz="1600" dirty="0"/>
          </a:p>
        </p:txBody>
      </p:sp>
      <p:sp>
        <p:nvSpPr>
          <p:cNvPr id="8" name="Text 6"/>
          <p:cNvSpPr/>
          <p:nvPr/>
        </p:nvSpPr>
        <p:spPr>
          <a:xfrm>
            <a:off x="7526060" y="1712119"/>
            <a:ext cx="1769150" cy="333375"/>
          </a:xfrm>
          <a:prstGeom prst="rect">
            <a:avLst/>
          </a:prstGeom>
          <a:noFill/>
          <a:ln/>
        </p:spPr>
        <p:txBody>
          <a:bodyPr wrap="none" lIns="0" tIns="0" rIns="0" bIns="0" rtlCol="0" anchor="t"/>
          <a:lstStyle/>
          <a:p>
            <a:pPr marL="0" indent="0" algn="l">
              <a:lnSpc>
                <a:spcPts val="2600"/>
              </a:lnSpc>
              <a:buNone/>
            </a:pPr>
            <a:r>
              <a:rPr lang="en-US" sz="1600" b="1" dirty="0">
                <a:solidFill>
                  <a:srgbClr val="272525"/>
                </a:solidFill>
                <a:latin typeface="Lato" pitchFamily="34" charset="0"/>
                <a:ea typeface="Lato" pitchFamily="34" charset="-122"/>
                <a:cs typeface="Lato" pitchFamily="34" charset="-120"/>
              </a:rPr>
              <a:t>Test Priority</a:t>
            </a:r>
            <a:endParaRPr lang="en-US" sz="1600" dirty="0"/>
          </a:p>
        </p:txBody>
      </p:sp>
      <p:sp>
        <p:nvSpPr>
          <p:cNvPr id="9" name="Text 7"/>
          <p:cNvSpPr/>
          <p:nvPr/>
        </p:nvSpPr>
        <p:spPr>
          <a:xfrm>
            <a:off x="9719310" y="1712119"/>
            <a:ext cx="1769150" cy="333375"/>
          </a:xfrm>
          <a:prstGeom prst="rect">
            <a:avLst/>
          </a:prstGeom>
          <a:noFill/>
          <a:ln/>
        </p:spPr>
        <p:txBody>
          <a:bodyPr wrap="none" lIns="0" tIns="0" rIns="0" bIns="0" rtlCol="0" anchor="t"/>
          <a:lstStyle/>
          <a:p>
            <a:pPr marL="0" indent="0" algn="l">
              <a:lnSpc>
                <a:spcPts val="2600"/>
              </a:lnSpc>
              <a:buNone/>
            </a:pPr>
            <a:r>
              <a:rPr lang="en-US" sz="1600" b="1" dirty="0">
                <a:solidFill>
                  <a:srgbClr val="272525"/>
                </a:solidFill>
                <a:latin typeface="Lato" pitchFamily="34" charset="0"/>
                <a:ea typeface="Lato" pitchFamily="34" charset="-122"/>
                <a:cs typeface="Lato" pitchFamily="34" charset="-120"/>
              </a:rPr>
              <a:t>Pre-Requisite</a:t>
            </a:r>
            <a:endParaRPr lang="en-US" sz="1600" dirty="0"/>
          </a:p>
        </p:txBody>
      </p:sp>
      <p:sp>
        <p:nvSpPr>
          <p:cNvPr id="10" name="Text 8"/>
          <p:cNvSpPr/>
          <p:nvPr/>
        </p:nvSpPr>
        <p:spPr>
          <a:xfrm>
            <a:off x="11912560" y="1712119"/>
            <a:ext cx="1772960" cy="333375"/>
          </a:xfrm>
          <a:prstGeom prst="rect">
            <a:avLst/>
          </a:prstGeom>
          <a:noFill/>
          <a:ln/>
        </p:spPr>
        <p:txBody>
          <a:bodyPr wrap="none" lIns="0" tIns="0" rIns="0" bIns="0" rtlCol="0" anchor="t"/>
          <a:lstStyle/>
          <a:p>
            <a:pPr marL="0" indent="0" algn="l">
              <a:lnSpc>
                <a:spcPts val="2600"/>
              </a:lnSpc>
              <a:buNone/>
            </a:pPr>
            <a:r>
              <a:rPr lang="en-US" sz="1600" b="1" dirty="0">
                <a:solidFill>
                  <a:srgbClr val="272525"/>
                </a:solidFill>
                <a:latin typeface="Lato" pitchFamily="34" charset="0"/>
                <a:ea typeface="Lato" pitchFamily="34" charset="-122"/>
                <a:cs typeface="Lato" pitchFamily="34" charset="-120"/>
              </a:rPr>
              <a:t>Post-Requisite</a:t>
            </a:r>
            <a:endParaRPr lang="en-US" sz="1600" dirty="0"/>
          </a:p>
        </p:txBody>
      </p:sp>
      <p:sp>
        <p:nvSpPr>
          <p:cNvPr id="11" name="Shape 9"/>
          <p:cNvSpPr/>
          <p:nvPr/>
        </p:nvSpPr>
        <p:spPr>
          <a:xfrm>
            <a:off x="736640" y="2511385"/>
            <a:ext cx="13157121" cy="1265158"/>
          </a:xfrm>
          <a:prstGeom prst="rect">
            <a:avLst/>
          </a:prstGeom>
          <a:solidFill>
            <a:srgbClr val="000000">
              <a:alpha val="4000"/>
            </a:srgbClr>
          </a:solidFill>
          <a:ln/>
        </p:spPr>
      </p:sp>
      <p:sp>
        <p:nvSpPr>
          <p:cNvPr id="12" name="Text 10"/>
          <p:cNvSpPr/>
          <p:nvPr/>
        </p:nvSpPr>
        <p:spPr>
          <a:xfrm>
            <a:off x="945118" y="2643902"/>
            <a:ext cx="1771650" cy="333375"/>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Lato" pitchFamily="34" charset="0"/>
                <a:ea typeface="Lato" pitchFamily="34" charset="-122"/>
                <a:cs typeface="Lato" pitchFamily="34" charset="-120"/>
              </a:rPr>
              <a:t>DF_02</a:t>
            </a:r>
            <a:endParaRPr lang="en-US" sz="1600" dirty="0"/>
          </a:p>
        </p:txBody>
      </p:sp>
      <p:sp>
        <p:nvSpPr>
          <p:cNvPr id="13" name="Text 11"/>
          <p:cNvSpPr/>
          <p:nvPr/>
        </p:nvSpPr>
        <p:spPr>
          <a:xfrm>
            <a:off x="3140869" y="2643902"/>
            <a:ext cx="1767840" cy="333375"/>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Lato" pitchFamily="34" charset="0"/>
                <a:ea typeface="Lato" pitchFamily="34" charset="-122"/>
                <a:cs typeface="Lato" pitchFamily="34" charset="-120"/>
              </a:rPr>
              <a:t>DF_1B</a:t>
            </a:r>
            <a:endParaRPr lang="en-US" sz="1600" dirty="0"/>
          </a:p>
        </p:txBody>
      </p:sp>
      <p:sp>
        <p:nvSpPr>
          <p:cNvPr id="14" name="Text 12"/>
          <p:cNvSpPr/>
          <p:nvPr/>
        </p:nvSpPr>
        <p:spPr>
          <a:xfrm>
            <a:off x="5332809" y="2643902"/>
            <a:ext cx="1769150" cy="1000125"/>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Lato" pitchFamily="34" charset="0"/>
                <a:ea typeface="Lato" pitchFamily="34" charset="-122"/>
                <a:cs typeface="Lato" pitchFamily="34" charset="-120"/>
              </a:rPr>
              <a:t>Demand Forecasting Negative Testcase</a:t>
            </a:r>
            <a:endParaRPr lang="en-US" sz="1600" dirty="0"/>
          </a:p>
        </p:txBody>
      </p:sp>
      <p:sp>
        <p:nvSpPr>
          <p:cNvPr id="15" name="Text 13"/>
          <p:cNvSpPr/>
          <p:nvPr/>
        </p:nvSpPr>
        <p:spPr>
          <a:xfrm>
            <a:off x="7526060" y="2643902"/>
            <a:ext cx="1769150" cy="333375"/>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Lato" pitchFamily="34" charset="0"/>
                <a:ea typeface="Lato" pitchFamily="34" charset="-122"/>
                <a:cs typeface="Lato" pitchFamily="34" charset="-120"/>
              </a:rPr>
              <a:t>High</a:t>
            </a:r>
            <a:endParaRPr lang="en-US" sz="1600" dirty="0"/>
          </a:p>
        </p:txBody>
      </p:sp>
      <p:sp>
        <p:nvSpPr>
          <p:cNvPr id="16" name="Text 14"/>
          <p:cNvSpPr/>
          <p:nvPr/>
        </p:nvSpPr>
        <p:spPr>
          <a:xfrm>
            <a:off x="9719310" y="2643902"/>
            <a:ext cx="1769150" cy="666750"/>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Lato" pitchFamily="34" charset="0"/>
                <a:ea typeface="Lato" pitchFamily="34" charset="-122"/>
                <a:cs typeface="Lato" pitchFamily="34" charset="-120"/>
              </a:rPr>
              <a:t>No valid dataset available</a:t>
            </a:r>
            <a:endParaRPr lang="en-US" sz="1600" dirty="0"/>
          </a:p>
        </p:txBody>
      </p:sp>
      <p:sp>
        <p:nvSpPr>
          <p:cNvPr id="17" name="Text 15"/>
          <p:cNvSpPr/>
          <p:nvPr/>
        </p:nvSpPr>
        <p:spPr>
          <a:xfrm>
            <a:off x="11912560" y="2643902"/>
            <a:ext cx="1772960" cy="666750"/>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Lato" pitchFamily="34" charset="0"/>
                <a:ea typeface="Lato" pitchFamily="34" charset="-122"/>
                <a:cs typeface="Lato" pitchFamily="34" charset="-120"/>
              </a:rPr>
              <a:t>Error message displayed</a:t>
            </a:r>
            <a:endParaRPr lang="en-US" sz="1600" dirty="0"/>
          </a:p>
        </p:txBody>
      </p:sp>
      <p:sp>
        <p:nvSpPr>
          <p:cNvPr id="18" name="Shape 16"/>
          <p:cNvSpPr/>
          <p:nvPr/>
        </p:nvSpPr>
        <p:spPr>
          <a:xfrm>
            <a:off x="729020" y="4018478"/>
            <a:ext cx="13172361" cy="3477339"/>
          </a:xfrm>
          <a:prstGeom prst="roundRect">
            <a:avLst>
              <a:gd name="adj" fmla="val 2516"/>
            </a:avLst>
          </a:prstGeom>
          <a:noFill/>
          <a:ln w="7620">
            <a:solidFill>
              <a:srgbClr val="000000">
                <a:alpha val="8000"/>
              </a:srgbClr>
            </a:solidFill>
            <a:prstDash val="solid"/>
          </a:ln>
        </p:spPr>
      </p:sp>
      <p:sp>
        <p:nvSpPr>
          <p:cNvPr id="19" name="Shape 17"/>
          <p:cNvSpPr/>
          <p:nvPr/>
        </p:nvSpPr>
        <p:spPr>
          <a:xfrm>
            <a:off x="736640" y="4026098"/>
            <a:ext cx="13157121" cy="931783"/>
          </a:xfrm>
          <a:prstGeom prst="rect">
            <a:avLst/>
          </a:prstGeom>
          <a:solidFill>
            <a:srgbClr val="FFFFFF">
              <a:alpha val="4000"/>
            </a:srgbClr>
          </a:solidFill>
          <a:ln/>
        </p:spPr>
      </p:sp>
      <p:sp>
        <p:nvSpPr>
          <p:cNvPr id="20" name="Text 18"/>
          <p:cNvSpPr/>
          <p:nvPr/>
        </p:nvSpPr>
        <p:spPr>
          <a:xfrm>
            <a:off x="945594" y="4158615"/>
            <a:ext cx="895350" cy="333375"/>
          </a:xfrm>
          <a:prstGeom prst="rect">
            <a:avLst/>
          </a:prstGeom>
          <a:noFill/>
          <a:ln/>
        </p:spPr>
        <p:txBody>
          <a:bodyPr wrap="none" lIns="0" tIns="0" rIns="0" bIns="0" rtlCol="0" anchor="t"/>
          <a:lstStyle/>
          <a:p>
            <a:pPr marL="0" indent="0" algn="l">
              <a:lnSpc>
                <a:spcPts val="2600"/>
              </a:lnSpc>
              <a:buNone/>
            </a:pPr>
            <a:r>
              <a:rPr lang="en-US" sz="1600" b="1" dirty="0">
                <a:solidFill>
                  <a:srgbClr val="272525"/>
                </a:solidFill>
                <a:latin typeface="Lato" pitchFamily="34" charset="0"/>
                <a:ea typeface="Lato" pitchFamily="34" charset="-122"/>
                <a:cs typeface="Lato" pitchFamily="34" charset="-120"/>
              </a:rPr>
              <a:t>S. No</a:t>
            </a:r>
            <a:endParaRPr lang="en-US" sz="1600" dirty="0"/>
          </a:p>
        </p:txBody>
      </p:sp>
      <p:sp>
        <p:nvSpPr>
          <p:cNvPr id="21" name="Text 19"/>
          <p:cNvSpPr/>
          <p:nvPr/>
        </p:nvSpPr>
        <p:spPr>
          <a:xfrm>
            <a:off x="2265045" y="4158615"/>
            <a:ext cx="1549360" cy="333375"/>
          </a:xfrm>
          <a:prstGeom prst="rect">
            <a:avLst/>
          </a:prstGeom>
          <a:noFill/>
          <a:ln/>
        </p:spPr>
        <p:txBody>
          <a:bodyPr wrap="none" lIns="0" tIns="0" rIns="0" bIns="0" rtlCol="0" anchor="t"/>
          <a:lstStyle/>
          <a:p>
            <a:pPr marL="0" indent="0" algn="l">
              <a:lnSpc>
                <a:spcPts val="2600"/>
              </a:lnSpc>
              <a:buNone/>
            </a:pPr>
            <a:r>
              <a:rPr lang="en-US" sz="1600" b="1" dirty="0">
                <a:solidFill>
                  <a:srgbClr val="272525"/>
                </a:solidFill>
                <a:latin typeface="Lato" pitchFamily="34" charset="0"/>
                <a:ea typeface="Lato" pitchFamily="34" charset="-122"/>
                <a:cs typeface="Lato" pitchFamily="34" charset="-120"/>
              </a:rPr>
              <a:t>Action</a:t>
            </a:r>
            <a:endParaRPr lang="en-US" sz="1600" dirty="0"/>
          </a:p>
        </p:txBody>
      </p:sp>
      <p:sp>
        <p:nvSpPr>
          <p:cNvPr id="22" name="Text 20"/>
          <p:cNvSpPr/>
          <p:nvPr/>
        </p:nvSpPr>
        <p:spPr>
          <a:xfrm>
            <a:off x="4238506" y="4158615"/>
            <a:ext cx="1549360" cy="333375"/>
          </a:xfrm>
          <a:prstGeom prst="rect">
            <a:avLst/>
          </a:prstGeom>
          <a:noFill/>
          <a:ln/>
        </p:spPr>
        <p:txBody>
          <a:bodyPr wrap="none" lIns="0" tIns="0" rIns="0" bIns="0" rtlCol="0" anchor="t"/>
          <a:lstStyle/>
          <a:p>
            <a:pPr marL="0" indent="0" algn="l">
              <a:lnSpc>
                <a:spcPts val="2600"/>
              </a:lnSpc>
              <a:buNone/>
            </a:pPr>
            <a:r>
              <a:rPr lang="en-US" sz="1600" b="1" dirty="0">
                <a:solidFill>
                  <a:srgbClr val="272525"/>
                </a:solidFill>
                <a:latin typeface="Lato" pitchFamily="34" charset="0"/>
                <a:ea typeface="Lato" pitchFamily="34" charset="-122"/>
                <a:cs typeface="Lato" pitchFamily="34" charset="-120"/>
              </a:rPr>
              <a:t>Input</a:t>
            </a:r>
            <a:endParaRPr lang="en-US" sz="1600" dirty="0"/>
          </a:p>
        </p:txBody>
      </p:sp>
      <p:sp>
        <p:nvSpPr>
          <p:cNvPr id="23" name="Text 21"/>
          <p:cNvSpPr/>
          <p:nvPr/>
        </p:nvSpPr>
        <p:spPr>
          <a:xfrm>
            <a:off x="6211967" y="4158615"/>
            <a:ext cx="1549360" cy="666750"/>
          </a:xfrm>
          <a:prstGeom prst="rect">
            <a:avLst/>
          </a:prstGeom>
          <a:noFill/>
          <a:ln/>
        </p:spPr>
        <p:txBody>
          <a:bodyPr wrap="square" lIns="0" tIns="0" rIns="0" bIns="0" rtlCol="0" anchor="t"/>
          <a:lstStyle/>
          <a:p>
            <a:pPr marL="0" indent="0" algn="l">
              <a:lnSpc>
                <a:spcPts val="2600"/>
              </a:lnSpc>
              <a:buNone/>
            </a:pPr>
            <a:r>
              <a:rPr lang="en-US" sz="1600" b="1" dirty="0">
                <a:solidFill>
                  <a:srgbClr val="272525"/>
                </a:solidFill>
                <a:latin typeface="Lato" pitchFamily="34" charset="0"/>
                <a:ea typeface="Lato" pitchFamily="34" charset="-122"/>
                <a:cs typeface="Lato" pitchFamily="34" charset="-120"/>
              </a:rPr>
              <a:t>Expected Output</a:t>
            </a:r>
            <a:endParaRPr lang="en-US" sz="1600" dirty="0"/>
          </a:p>
        </p:txBody>
      </p:sp>
      <p:sp>
        <p:nvSpPr>
          <p:cNvPr id="24" name="Text 22"/>
          <p:cNvSpPr/>
          <p:nvPr/>
        </p:nvSpPr>
        <p:spPr>
          <a:xfrm>
            <a:off x="8185428" y="4158615"/>
            <a:ext cx="1549360" cy="333375"/>
          </a:xfrm>
          <a:prstGeom prst="rect">
            <a:avLst/>
          </a:prstGeom>
          <a:noFill/>
          <a:ln/>
        </p:spPr>
        <p:txBody>
          <a:bodyPr wrap="none" lIns="0" tIns="0" rIns="0" bIns="0" rtlCol="0" anchor="t"/>
          <a:lstStyle/>
          <a:p>
            <a:pPr marL="0" indent="0" algn="l">
              <a:lnSpc>
                <a:spcPts val="2600"/>
              </a:lnSpc>
              <a:buNone/>
            </a:pPr>
            <a:r>
              <a:rPr lang="en-US" sz="1600" b="1" dirty="0">
                <a:solidFill>
                  <a:srgbClr val="272525"/>
                </a:solidFill>
                <a:latin typeface="Lato" pitchFamily="34" charset="0"/>
                <a:ea typeface="Lato" pitchFamily="34" charset="-122"/>
                <a:cs typeface="Lato" pitchFamily="34" charset="-120"/>
              </a:rPr>
              <a:t>Actual Output</a:t>
            </a:r>
            <a:endParaRPr lang="en-US" sz="1600" dirty="0"/>
          </a:p>
        </p:txBody>
      </p:sp>
      <p:sp>
        <p:nvSpPr>
          <p:cNvPr id="25" name="Text 23"/>
          <p:cNvSpPr/>
          <p:nvPr/>
        </p:nvSpPr>
        <p:spPr>
          <a:xfrm>
            <a:off x="10158889" y="4158615"/>
            <a:ext cx="1549360" cy="333375"/>
          </a:xfrm>
          <a:prstGeom prst="rect">
            <a:avLst/>
          </a:prstGeom>
          <a:noFill/>
          <a:ln/>
        </p:spPr>
        <p:txBody>
          <a:bodyPr wrap="none" lIns="0" tIns="0" rIns="0" bIns="0" rtlCol="0" anchor="t"/>
          <a:lstStyle/>
          <a:p>
            <a:pPr marL="0" indent="0" algn="l">
              <a:lnSpc>
                <a:spcPts val="2600"/>
              </a:lnSpc>
              <a:buNone/>
            </a:pPr>
            <a:r>
              <a:rPr lang="en-US" sz="1600" b="1" dirty="0">
                <a:solidFill>
                  <a:srgbClr val="272525"/>
                </a:solidFill>
                <a:latin typeface="Lato" pitchFamily="34" charset="0"/>
                <a:ea typeface="Lato" pitchFamily="34" charset="-122"/>
                <a:cs typeface="Lato" pitchFamily="34" charset="-120"/>
              </a:rPr>
              <a:t>Test Result</a:t>
            </a:r>
            <a:endParaRPr lang="en-US" sz="1600" dirty="0"/>
          </a:p>
        </p:txBody>
      </p:sp>
      <p:sp>
        <p:nvSpPr>
          <p:cNvPr id="26" name="Text 24"/>
          <p:cNvSpPr/>
          <p:nvPr/>
        </p:nvSpPr>
        <p:spPr>
          <a:xfrm>
            <a:off x="12132350" y="4158615"/>
            <a:ext cx="1553170" cy="333375"/>
          </a:xfrm>
          <a:prstGeom prst="rect">
            <a:avLst/>
          </a:prstGeom>
          <a:noFill/>
          <a:ln/>
        </p:spPr>
        <p:txBody>
          <a:bodyPr wrap="none" lIns="0" tIns="0" rIns="0" bIns="0" rtlCol="0" anchor="t"/>
          <a:lstStyle/>
          <a:p>
            <a:pPr marL="0" indent="0" algn="l">
              <a:lnSpc>
                <a:spcPts val="2600"/>
              </a:lnSpc>
              <a:buNone/>
            </a:pPr>
            <a:r>
              <a:rPr lang="en-US" sz="1600" b="1" dirty="0">
                <a:solidFill>
                  <a:srgbClr val="272525"/>
                </a:solidFill>
                <a:latin typeface="Lato" pitchFamily="34" charset="0"/>
                <a:ea typeface="Lato" pitchFamily="34" charset="-122"/>
                <a:cs typeface="Lato" pitchFamily="34" charset="-120"/>
              </a:rPr>
              <a:t>Test Comment</a:t>
            </a:r>
            <a:endParaRPr lang="en-US" sz="1600" dirty="0"/>
          </a:p>
        </p:txBody>
      </p:sp>
      <p:sp>
        <p:nvSpPr>
          <p:cNvPr id="27" name="Shape 25"/>
          <p:cNvSpPr/>
          <p:nvPr/>
        </p:nvSpPr>
        <p:spPr>
          <a:xfrm>
            <a:off x="736640" y="4957882"/>
            <a:ext cx="13157121" cy="1265158"/>
          </a:xfrm>
          <a:prstGeom prst="rect">
            <a:avLst/>
          </a:prstGeom>
          <a:solidFill>
            <a:srgbClr val="000000">
              <a:alpha val="4000"/>
            </a:srgbClr>
          </a:solidFill>
          <a:ln/>
        </p:spPr>
      </p:sp>
      <p:sp>
        <p:nvSpPr>
          <p:cNvPr id="28" name="Text 26"/>
          <p:cNvSpPr/>
          <p:nvPr/>
        </p:nvSpPr>
        <p:spPr>
          <a:xfrm>
            <a:off x="945594" y="5090398"/>
            <a:ext cx="895350" cy="333375"/>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Lato" pitchFamily="34" charset="0"/>
                <a:ea typeface="Lato" pitchFamily="34" charset="-122"/>
                <a:cs typeface="Lato" pitchFamily="34" charset="-120"/>
              </a:rPr>
              <a:t>1</a:t>
            </a:r>
            <a:endParaRPr lang="en-US" sz="1600" dirty="0"/>
          </a:p>
        </p:txBody>
      </p:sp>
      <p:sp>
        <p:nvSpPr>
          <p:cNvPr id="29" name="Text 27"/>
          <p:cNvSpPr/>
          <p:nvPr/>
        </p:nvSpPr>
        <p:spPr>
          <a:xfrm>
            <a:off x="2265045" y="5090398"/>
            <a:ext cx="1549360" cy="666750"/>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Lato" pitchFamily="34" charset="0"/>
                <a:ea typeface="Lato" pitchFamily="34" charset="-122"/>
                <a:cs typeface="Lato" pitchFamily="34" charset="-120"/>
              </a:rPr>
              <a:t>Predict demand without data</a:t>
            </a:r>
            <a:endParaRPr lang="en-US" sz="1600" dirty="0"/>
          </a:p>
        </p:txBody>
      </p:sp>
      <p:sp>
        <p:nvSpPr>
          <p:cNvPr id="30" name="Text 28"/>
          <p:cNvSpPr/>
          <p:nvPr/>
        </p:nvSpPr>
        <p:spPr>
          <a:xfrm>
            <a:off x="4238506" y="5090398"/>
            <a:ext cx="1549360" cy="333375"/>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Lato" pitchFamily="34" charset="0"/>
                <a:ea typeface="Lato" pitchFamily="34" charset="-122"/>
                <a:cs typeface="Lato" pitchFamily="34" charset="-120"/>
              </a:rPr>
              <a:t>No input</a:t>
            </a:r>
            <a:endParaRPr lang="en-US" sz="1600" dirty="0"/>
          </a:p>
        </p:txBody>
      </p:sp>
      <p:sp>
        <p:nvSpPr>
          <p:cNvPr id="31" name="Text 29"/>
          <p:cNvSpPr/>
          <p:nvPr/>
        </p:nvSpPr>
        <p:spPr>
          <a:xfrm>
            <a:off x="6211967" y="5090398"/>
            <a:ext cx="1549360" cy="1000125"/>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Lato" pitchFamily="34" charset="0"/>
                <a:ea typeface="Lato" pitchFamily="34" charset="-122"/>
                <a:cs typeface="Lato" pitchFamily="34" charset="-120"/>
              </a:rPr>
              <a:t>Error: "Insufficient data"</a:t>
            </a:r>
            <a:endParaRPr lang="en-US" sz="1600" dirty="0"/>
          </a:p>
        </p:txBody>
      </p:sp>
      <p:sp>
        <p:nvSpPr>
          <p:cNvPr id="32" name="Text 30"/>
          <p:cNvSpPr/>
          <p:nvPr/>
        </p:nvSpPr>
        <p:spPr>
          <a:xfrm>
            <a:off x="8185428" y="5090398"/>
            <a:ext cx="1549360" cy="666750"/>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Lato" pitchFamily="34" charset="0"/>
                <a:ea typeface="Lato" pitchFamily="34" charset="-122"/>
                <a:cs typeface="Lato" pitchFamily="34" charset="-120"/>
              </a:rPr>
              <a:t>Error message displayed</a:t>
            </a:r>
            <a:endParaRPr lang="en-US" sz="1600" dirty="0"/>
          </a:p>
        </p:txBody>
      </p:sp>
      <p:sp>
        <p:nvSpPr>
          <p:cNvPr id="33" name="Text 31"/>
          <p:cNvSpPr/>
          <p:nvPr/>
        </p:nvSpPr>
        <p:spPr>
          <a:xfrm>
            <a:off x="10158889" y="5090398"/>
            <a:ext cx="1549360" cy="333375"/>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Lato" pitchFamily="34" charset="0"/>
                <a:ea typeface="Lato" pitchFamily="34" charset="-122"/>
                <a:cs typeface="Lato" pitchFamily="34" charset="-120"/>
              </a:rPr>
              <a:t>Pass</a:t>
            </a:r>
            <a:endParaRPr lang="en-US" sz="1600" dirty="0"/>
          </a:p>
        </p:txBody>
      </p:sp>
      <p:sp>
        <p:nvSpPr>
          <p:cNvPr id="34" name="Text 32"/>
          <p:cNvSpPr/>
          <p:nvPr/>
        </p:nvSpPr>
        <p:spPr>
          <a:xfrm>
            <a:off x="12132350" y="5090398"/>
            <a:ext cx="1553170" cy="666750"/>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Lato" pitchFamily="34" charset="0"/>
                <a:ea typeface="Lato" pitchFamily="34" charset="-122"/>
                <a:cs typeface="Lato" pitchFamily="34" charset="-120"/>
              </a:rPr>
              <a:t>Handles missing data correctly</a:t>
            </a:r>
            <a:endParaRPr lang="en-US" sz="1600" dirty="0"/>
          </a:p>
        </p:txBody>
      </p:sp>
      <p:sp>
        <p:nvSpPr>
          <p:cNvPr id="35" name="Shape 33"/>
          <p:cNvSpPr/>
          <p:nvPr/>
        </p:nvSpPr>
        <p:spPr>
          <a:xfrm>
            <a:off x="736640" y="6223040"/>
            <a:ext cx="13157121" cy="1265158"/>
          </a:xfrm>
          <a:prstGeom prst="rect">
            <a:avLst/>
          </a:prstGeom>
          <a:solidFill>
            <a:srgbClr val="FFFFFF">
              <a:alpha val="4000"/>
            </a:srgbClr>
          </a:solidFill>
          <a:ln/>
        </p:spPr>
      </p:sp>
      <p:sp>
        <p:nvSpPr>
          <p:cNvPr id="36" name="Text 34"/>
          <p:cNvSpPr/>
          <p:nvPr/>
        </p:nvSpPr>
        <p:spPr>
          <a:xfrm>
            <a:off x="945594" y="6355556"/>
            <a:ext cx="895350" cy="333375"/>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Lato" pitchFamily="34" charset="0"/>
                <a:ea typeface="Lato" pitchFamily="34" charset="-122"/>
                <a:cs typeface="Lato" pitchFamily="34" charset="-120"/>
              </a:rPr>
              <a:t>2</a:t>
            </a:r>
            <a:endParaRPr lang="en-US" sz="1600" dirty="0"/>
          </a:p>
        </p:txBody>
      </p:sp>
      <p:sp>
        <p:nvSpPr>
          <p:cNvPr id="37" name="Text 35"/>
          <p:cNvSpPr/>
          <p:nvPr/>
        </p:nvSpPr>
        <p:spPr>
          <a:xfrm>
            <a:off x="2265045" y="6355556"/>
            <a:ext cx="1549360" cy="1000125"/>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Lato" pitchFamily="34" charset="0"/>
                <a:ea typeface="Lato" pitchFamily="34" charset="-122"/>
                <a:cs typeface="Lato" pitchFamily="34" charset="-120"/>
              </a:rPr>
              <a:t>Enter random non-relevant data</a:t>
            </a:r>
            <a:endParaRPr lang="en-US" sz="1600" dirty="0"/>
          </a:p>
        </p:txBody>
      </p:sp>
      <p:sp>
        <p:nvSpPr>
          <p:cNvPr id="38" name="Text 36"/>
          <p:cNvSpPr/>
          <p:nvPr/>
        </p:nvSpPr>
        <p:spPr>
          <a:xfrm>
            <a:off x="4238506" y="6355556"/>
            <a:ext cx="1549360" cy="333375"/>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Lato" pitchFamily="34" charset="0"/>
                <a:ea typeface="Lato" pitchFamily="34" charset="-122"/>
                <a:cs typeface="Lato" pitchFamily="34" charset="-120"/>
              </a:rPr>
              <a:t>XYZ123, @#$%</a:t>
            </a:r>
            <a:endParaRPr lang="en-US" sz="1600" dirty="0"/>
          </a:p>
        </p:txBody>
      </p:sp>
      <p:sp>
        <p:nvSpPr>
          <p:cNvPr id="39" name="Text 37"/>
          <p:cNvSpPr/>
          <p:nvPr/>
        </p:nvSpPr>
        <p:spPr>
          <a:xfrm>
            <a:off x="6211967" y="6355556"/>
            <a:ext cx="1549360" cy="666750"/>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Lato" pitchFamily="34" charset="0"/>
                <a:ea typeface="Lato" pitchFamily="34" charset="-122"/>
                <a:cs typeface="Lato" pitchFamily="34" charset="-120"/>
              </a:rPr>
              <a:t>Error: "Invalid input"</a:t>
            </a:r>
            <a:endParaRPr lang="en-US" sz="1600" dirty="0"/>
          </a:p>
        </p:txBody>
      </p:sp>
      <p:sp>
        <p:nvSpPr>
          <p:cNvPr id="40" name="Text 38"/>
          <p:cNvSpPr/>
          <p:nvPr/>
        </p:nvSpPr>
        <p:spPr>
          <a:xfrm>
            <a:off x="8185428" y="6355556"/>
            <a:ext cx="1549360" cy="666750"/>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Lato" pitchFamily="34" charset="0"/>
                <a:ea typeface="Lato" pitchFamily="34" charset="-122"/>
                <a:cs typeface="Lato" pitchFamily="34" charset="-120"/>
              </a:rPr>
              <a:t>Error message displayed</a:t>
            </a:r>
            <a:endParaRPr lang="en-US" sz="1600" dirty="0"/>
          </a:p>
        </p:txBody>
      </p:sp>
      <p:sp>
        <p:nvSpPr>
          <p:cNvPr id="41" name="Text 39"/>
          <p:cNvSpPr/>
          <p:nvPr/>
        </p:nvSpPr>
        <p:spPr>
          <a:xfrm>
            <a:off x="10158889" y="6355556"/>
            <a:ext cx="1549360" cy="333375"/>
          </a:xfrm>
          <a:prstGeom prst="rect">
            <a:avLst/>
          </a:prstGeom>
          <a:noFill/>
          <a:ln/>
        </p:spPr>
        <p:txBody>
          <a:bodyPr wrap="none" lIns="0" tIns="0" rIns="0" bIns="0" rtlCol="0" anchor="t"/>
          <a:lstStyle/>
          <a:p>
            <a:pPr marL="0" indent="0" algn="l">
              <a:lnSpc>
                <a:spcPts val="2600"/>
              </a:lnSpc>
              <a:buNone/>
            </a:pPr>
            <a:r>
              <a:rPr lang="en-US" sz="1600" dirty="0">
                <a:solidFill>
                  <a:srgbClr val="272525"/>
                </a:solidFill>
                <a:latin typeface="Lato" pitchFamily="34" charset="0"/>
                <a:ea typeface="Lato" pitchFamily="34" charset="-122"/>
                <a:cs typeface="Lato" pitchFamily="34" charset="-120"/>
              </a:rPr>
              <a:t>Pass</a:t>
            </a:r>
            <a:endParaRPr lang="en-US" sz="1600" dirty="0"/>
          </a:p>
        </p:txBody>
      </p:sp>
      <p:sp>
        <p:nvSpPr>
          <p:cNvPr id="42" name="Text 40"/>
          <p:cNvSpPr/>
          <p:nvPr/>
        </p:nvSpPr>
        <p:spPr>
          <a:xfrm>
            <a:off x="12132350" y="6355556"/>
            <a:ext cx="1553170" cy="666750"/>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Lato" pitchFamily="34" charset="0"/>
                <a:ea typeface="Lato" pitchFamily="34" charset="-122"/>
                <a:cs typeface="Lato" pitchFamily="34" charset="-120"/>
              </a:rPr>
              <a:t>Prevents incorrect inputs</a:t>
            </a:r>
            <a:endParaRPr lang="en-US" sz="16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793790" y="1511737"/>
            <a:ext cx="13042821" cy="453509"/>
          </a:xfrm>
          <a:prstGeom prst="rect">
            <a:avLst/>
          </a:prstGeom>
          <a:noFill/>
          <a:ln/>
        </p:spPr>
        <p:txBody>
          <a:bodyPr wrap="none" lIns="0" tIns="0" rIns="0" bIns="0" rtlCol="0" anchor="t"/>
          <a:lstStyle/>
          <a:p>
            <a:pPr marL="0" indent="0" algn="l">
              <a:lnSpc>
                <a:spcPts val="3550"/>
              </a:lnSpc>
              <a:buNone/>
            </a:pPr>
            <a:r>
              <a:rPr lang="en-US" sz="2200" b="1" dirty="0">
                <a:solidFill>
                  <a:srgbClr val="272525"/>
                </a:solidFill>
                <a:latin typeface="Lato" pitchFamily="34" charset="0"/>
                <a:ea typeface="Lato" pitchFamily="34" charset="-122"/>
                <a:cs typeface="Lato" pitchFamily="34" charset="-120"/>
              </a:rPr>
              <a:t>3. Crop Details Entry Test Cases</a:t>
            </a:r>
            <a:endParaRPr lang="en-US" sz="2200" dirty="0"/>
          </a:p>
        </p:txBody>
      </p:sp>
      <p:sp>
        <p:nvSpPr>
          <p:cNvPr id="3" name="Shape 1"/>
          <p:cNvSpPr/>
          <p:nvPr/>
        </p:nvSpPr>
        <p:spPr>
          <a:xfrm>
            <a:off x="793790" y="2220397"/>
            <a:ext cx="13042821" cy="2404586"/>
          </a:xfrm>
          <a:prstGeom prst="roundRect">
            <a:avLst>
              <a:gd name="adj" fmla="val 3962"/>
            </a:avLst>
          </a:prstGeom>
          <a:noFill/>
          <a:ln w="7620">
            <a:solidFill>
              <a:srgbClr val="000000">
                <a:alpha val="8000"/>
              </a:srgbClr>
            </a:solidFill>
            <a:prstDash val="solid"/>
          </a:ln>
        </p:spPr>
      </p:sp>
      <p:sp>
        <p:nvSpPr>
          <p:cNvPr id="4" name="Shape 2"/>
          <p:cNvSpPr/>
          <p:nvPr/>
        </p:nvSpPr>
        <p:spPr>
          <a:xfrm>
            <a:off x="801410" y="2228017"/>
            <a:ext cx="13030081" cy="1013222"/>
          </a:xfrm>
          <a:prstGeom prst="rect">
            <a:avLst/>
          </a:prstGeom>
          <a:solidFill>
            <a:srgbClr val="FFFFFF">
              <a:alpha val="4000"/>
            </a:srgbClr>
          </a:solidFill>
          <a:ln/>
        </p:spPr>
      </p:sp>
      <p:sp>
        <p:nvSpPr>
          <p:cNvPr id="5" name="Text 3"/>
          <p:cNvSpPr/>
          <p:nvPr/>
        </p:nvSpPr>
        <p:spPr>
          <a:xfrm>
            <a:off x="1028819" y="2371725"/>
            <a:ext cx="1714143"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Requirement ID</a:t>
            </a:r>
            <a:endParaRPr lang="en-US" sz="1750" dirty="0"/>
          </a:p>
        </p:txBody>
      </p:sp>
      <p:sp>
        <p:nvSpPr>
          <p:cNvPr id="6" name="Text 4"/>
          <p:cNvSpPr/>
          <p:nvPr/>
        </p:nvSpPr>
        <p:spPr>
          <a:xfrm>
            <a:off x="3204210" y="2371725"/>
            <a:ext cx="1710333"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Testcase ID</a:t>
            </a:r>
            <a:endParaRPr lang="en-US" sz="1750" dirty="0"/>
          </a:p>
        </p:txBody>
      </p:sp>
      <p:sp>
        <p:nvSpPr>
          <p:cNvPr id="7" name="Text 5"/>
          <p:cNvSpPr/>
          <p:nvPr/>
        </p:nvSpPr>
        <p:spPr>
          <a:xfrm>
            <a:off x="5375791" y="2371725"/>
            <a:ext cx="1710333" cy="725805"/>
          </a:xfrm>
          <a:prstGeom prst="rect">
            <a:avLst/>
          </a:prstGeom>
          <a:noFill/>
          <a:ln/>
        </p:spPr>
        <p:txBody>
          <a:bodyPr wrap="squar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Testcase Description</a:t>
            </a:r>
            <a:endParaRPr lang="en-US" sz="1750" dirty="0"/>
          </a:p>
        </p:txBody>
      </p:sp>
      <p:sp>
        <p:nvSpPr>
          <p:cNvPr id="8" name="Text 6"/>
          <p:cNvSpPr/>
          <p:nvPr/>
        </p:nvSpPr>
        <p:spPr>
          <a:xfrm>
            <a:off x="7547372" y="2371725"/>
            <a:ext cx="1710333"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Test Priority</a:t>
            </a:r>
            <a:endParaRPr lang="en-US" sz="1750" dirty="0"/>
          </a:p>
        </p:txBody>
      </p:sp>
      <p:sp>
        <p:nvSpPr>
          <p:cNvPr id="9" name="Text 7"/>
          <p:cNvSpPr/>
          <p:nvPr/>
        </p:nvSpPr>
        <p:spPr>
          <a:xfrm>
            <a:off x="9718953" y="2371725"/>
            <a:ext cx="1710333"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Pre-Requisite</a:t>
            </a:r>
            <a:endParaRPr lang="en-US" sz="1750" dirty="0"/>
          </a:p>
        </p:txBody>
      </p:sp>
      <p:sp>
        <p:nvSpPr>
          <p:cNvPr id="10" name="Text 8"/>
          <p:cNvSpPr/>
          <p:nvPr/>
        </p:nvSpPr>
        <p:spPr>
          <a:xfrm>
            <a:off x="11890534" y="2371725"/>
            <a:ext cx="1714143"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Post-Requisite</a:t>
            </a:r>
            <a:endParaRPr lang="en-US" sz="1750" dirty="0"/>
          </a:p>
        </p:txBody>
      </p:sp>
      <p:sp>
        <p:nvSpPr>
          <p:cNvPr id="11" name="Shape 9"/>
          <p:cNvSpPr/>
          <p:nvPr/>
        </p:nvSpPr>
        <p:spPr>
          <a:xfrm>
            <a:off x="801410" y="3241238"/>
            <a:ext cx="13030081" cy="1376124"/>
          </a:xfrm>
          <a:prstGeom prst="rect">
            <a:avLst/>
          </a:prstGeom>
          <a:solidFill>
            <a:srgbClr val="000000">
              <a:alpha val="4000"/>
            </a:srgbClr>
          </a:solidFill>
          <a:ln/>
        </p:spPr>
      </p:sp>
      <p:sp>
        <p:nvSpPr>
          <p:cNvPr id="12" name="Text 10"/>
          <p:cNvSpPr/>
          <p:nvPr/>
        </p:nvSpPr>
        <p:spPr>
          <a:xfrm>
            <a:off x="1028819" y="3384947"/>
            <a:ext cx="1714143"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CDE_01</a:t>
            </a:r>
            <a:endParaRPr lang="en-US" sz="1750" dirty="0"/>
          </a:p>
        </p:txBody>
      </p:sp>
      <p:sp>
        <p:nvSpPr>
          <p:cNvPr id="13" name="Text 11"/>
          <p:cNvSpPr/>
          <p:nvPr/>
        </p:nvSpPr>
        <p:spPr>
          <a:xfrm>
            <a:off x="3204210" y="3384947"/>
            <a:ext cx="1710333"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CDE_1A</a:t>
            </a:r>
            <a:endParaRPr lang="en-US" sz="1750" dirty="0"/>
          </a:p>
        </p:txBody>
      </p:sp>
      <p:sp>
        <p:nvSpPr>
          <p:cNvPr id="14" name="Text 12"/>
          <p:cNvSpPr/>
          <p:nvPr/>
        </p:nvSpPr>
        <p:spPr>
          <a:xfrm>
            <a:off x="5375791" y="3384947"/>
            <a:ext cx="1710333"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Crop Details Entry Positive Testcase</a:t>
            </a:r>
            <a:endParaRPr lang="en-US" sz="1750" dirty="0"/>
          </a:p>
        </p:txBody>
      </p:sp>
      <p:sp>
        <p:nvSpPr>
          <p:cNvPr id="15" name="Text 13"/>
          <p:cNvSpPr/>
          <p:nvPr/>
        </p:nvSpPr>
        <p:spPr>
          <a:xfrm>
            <a:off x="7547372" y="3384947"/>
            <a:ext cx="1710333"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High</a:t>
            </a:r>
            <a:endParaRPr lang="en-US" sz="1750" dirty="0"/>
          </a:p>
        </p:txBody>
      </p:sp>
      <p:sp>
        <p:nvSpPr>
          <p:cNvPr id="16" name="Text 14"/>
          <p:cNvSpPr/>
          <p:nvPr/>
        </p:nvSpPr>
        <p:spPr>
          <a:xfrm>
            <a:off x="9718953" y="3384947"/>
            <a:ext cx="1710333"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System allows data entry</a:t>
            </a:r>
            <a:endParaRPr lang="en-US" sz="1750" dirty="0"/>
          </a:p>
        </p:txBody>
      </p:sp>
      <p:sp>
        <p:nvSpPr>
          <p:cNvPr id="17" name="Text 15"/>
          <p:cNvSpPr/>
          <p:nvPr/>
        </p:nvSpPr>
        <p:spPr>
          <a:xfrm>
            <a:off x="11890534" y="3384947"/>
            <a:ext cx="1714143"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Crop details successfully stored</a:t>
            </a:r>
            <a:endParaRPr lang="en-US" sz="1750" dirty="0"/>
          </a:p>
        </p:txBody>
      </p:sp>
      <p:sp>
        <p:nvSpPr>
          <p:cNvPr id="18" name="Shape 16"/>
          <p:cNvSpPr/>
          <p:nvPr/>
        </p:nvSpPr>
        <p:spPr>
          <a:xfrm>
            <a:off x="793790" y="4880134"/>
            <a:ext cx="13042821" cy="2041684"/>
          </a:xfrm>
          <a:prstGeom prst="roundRect">
            <a:avLst>
              <a:gd name="adj" fmla="val 4666"/>
            </a:avLst>
          </a:prstGeom>
          <a:noFill/>
          <a:ln w="7620">
            <a:solidFill>
              <a:srgbClr val="000000">
                <a:alpha val="8000"/>
              </a:srgbClr>
            </a:solidFill>
            <a:prstDash val="solid"/>
          </a:ln>
        </p:spPr>
      </p:sp>
      <p:sp>
        <p:nvSpPr>
          <p:cNvPr id="19" name="Shape 17"/>
          <p:cNvSpPr/>
          <p:nvPr/>
        </p:nvSpPr>
        <p:spPr>
          <a:xfrm>
            <a:off x="801410" y="4887754"/>
            <a:ext cx="13031391" cy="1013222"/>
          </a:xfrm>
          <a:prstGeom prst="rect">
            <a:avLst/>
          </a:prstGeom>
          <a:solidFill>
            <a:srgbClr val="FFFFFF">
              <a:alpha val="4000"/>
            </a:srgbClr>
          </a:solidFill>
          <a:ln/>
        </p:spPr>
      </p:sp>
      <p:sp>
        <p:nvSpPr>
          <p:cNvPr id="20" name="Text 18"/>
          <p:cNvSpPr/>
          <p:nvPr/>
        </p:nvSpPr>
        <p:spPr>
          <a:xfrm>
            <a:off x="1028819" y="5031462"/>
            <a:ext cx="1404104"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S. No</a:t>
            </a:r>
            <a:endParaRPr lang="en-US" sz="1750" dirty="0"/>
          </a:p>
        </p:txBody>
      </p:sp>
      <p:sp>
        <p:nvSpPr>
          <p:cNvPr id="21" name="Text 19"/>
          <p:cNvSpPr/>
          <p:nvPr/>
        </p:nvSpPr>
        <p:spPr>
          <a:xfrm>
            <a:off x="2894171" y="5031462"/>
            <a:ext cx="1400294"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Action</a:t>
            </a:r>
            <a:endParaRPr lang="en-US" sz="1750" dirty="0"/>
          </a:p>
        </p:txBody>
      </p:sp>
      <p:sp>
        <p:nvSpPr>
          <p:cNvPr id="22" name="Text 20"/>
          <p:cNvSpPr/>
          <p:nvPr/>
        </p:nvSpPr>
        <p:spPr>
          <a:xfrm>
            <a:off x="4755713" y="5031462"/>
            <a:ext cx="1400294"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Input</a:t>
            </a:r>
            <a:endParaRPr lang="en-US" sz="1750" dirty="0"/>
          </a:p>
        </p:txBody>
      </p:sp>
      <p:sp>
        <p:nvSpPr>
          <p:cNvPr id="23" name="Text 21"/>
          <p:cNvSpPr/>
          <p:nvPr/>
        </p:nvSpPr>
        <p:spPr>
          <a:xfrm>
            <a:off x="6617256" y="5031462"/>
            <a:ext cx="1400294" cy="725805"/>
          </a:xfrm>
          <a:prstGeom prst="rect">
            <a:avLst/>
          </a:prstGeom>
          <a:noFill/>
          <a:ln/>
        </p:spPr>
        <p:txBody>
          <a:bodyPr wrap="squar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Expected Output</a:t>
            </a:r>
            <a:endParaRPr lang="en-US" sz="1750" dirty="0"/>
          </a:p>
        </p:txBody>
      </p:sp>
      <p:sp>
        <p:nvSpPr>
          <p:cNvPr id="24" name="Text 22"/>
          <p:cNvSpPr/>
          <p:nvPr/>
        </p:nvSpPr>
        <p:spPr>
          <a:xfrm>
            <a:off x="8478798" y="5031462"/>
            <a:ext cx="1400294" cy="725805"/>
          </a:xfrm>
          <a:prstGeom prst="rect">
            <a:avLst/>
          </a:prstGeom>
          <a:noFill/>
          <a:ln/>
        </p:spPr>
        <p:txBody>
          <a:bodyPr wrap="squar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Actual Output</a:t>
            </a:r>
            <a:endParaRPr lang="en-US" sz="1750" dirty="0"/>
          </a:p>
        </p:txBody>
      </p:sp>
      <p:sp>
        <p:nvSpPr>
          <p:cNvPr id="25" name="Text 23"/>
          <p:cNvSpPr/>
          <p:nvPr/>
        </p:nvSpPr>
        <p:spPr>
          <a:xfrm>
            <a:off x="10340340" y="5031462"/>
            <a:ext cx="1400294"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Test Result</a:t>
            </a:r>
            <a:endParaRPr lang="en-US" sz="1750" dirty="0"/>
          </a:p>
        </p:txBody>
      </p:sp>
      <p:sp>
        <p:nvSpPr>
          <p:cNvPr id="26" name="Text 24"/>
          <p:cNvSpPr/>
          <p:nvPr/>
        </p:nvSpPr>
        <p:spPr>
          <a:xfrm>
            <a:off x="12201882" y="5031462"/>
            <a:ext cx="1404104" cy="725805"/>
          </a:xfrm>
          <a:prstGeom prst="rect">
            <a:avLst/>
          </a:prstGeom>
          <a:noFill/>
          <a:ln/>
        </p:spPr>
        <p:txBody>
          <a:bodyPr wrap="squar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Test Comment</a:t>
            </a:r>
            <a:endParaRPr lang="en-US" sz="1750" dirty="0"/>
          </a:p>
        </p:txBody>
      </p:sp>
      <p:sp>
        <p:nvSpPr>
          <p:cNvPr id="27" name="Shape 25"/>
          <p:cNvSpPr/>
          <p:nvPr/>
        </p:nvSpPr>
        <p:spPr>
          <a:xfrm>
            <a:off x="801410" y="5900976"/>
            <a:ext cx="13031391" cy="1013222"/>
          </a:xfrm>
          <a:prstGeom prst="rect">
            <a:avLst/>
          </a:prstGeom>
          <a:solidFill>
            <a:srgbClr val="000000">
              <a:alpha val="4000"/>
            </a:srgbClr>
          </a:solidFill>
          <a:ln/>
        </p:spPr>
      </p:sp>
      <p:sp>
        <p:nvSpPr>
          <p:cNvPr id="28" name="Text 26"/>
          <p:cNvSpPr/>
          <p:nvPr/>
        </p:nvSpPr>
        <p:spPr>
          <a:xfrm>
            <a:off x="1028819" y="6044684"/>
            <a:ext cx="1404104"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1</a:t>
            </a:r>
            <a:endParaRPr lang="en-US" sz="1750" dirty="0"/>
          </a:p>
        </p:txBody>
      </p:sp>
      <p:sp>
        <p:nvSpPr>
          <p:cNvPr id="29" name="Text 27"/>
          <p:cNvSpPr/>
          <p:nvPr/>
        </p:nvSpPr>
        <p:spPr>
          <a:xfrm>
            <a:off x="2894171" y="6044684"/>
            <a:ext cx="1400294"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Enter valid crop details</a:t>
            </a:r>
            <a:endParaRPr lang="en-US" sz="1750" dirty="0"/>
          </a:p>
        </p:txBody>
      </p:sp>
      <p:sp>
        <p:nvSpPr>
          <p:cNvPr id="30" name="Text 28"/>
          <p:cNvSpPr/>
          <p:nvPr/>
        </p:nvSpPr>
        <p:spPr>
          <a:xfrm>
            <a:off x="4755713" y="6044684"/>
            <a:ext cx="1400294"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Wheat, 100kg, $200</a:t>
            </a:r>
            <a:endParaRPr lang="en-US" sz="1750" dirty="0"/>
          </a:p>
        </p:txBody>
      </p:sp>
      <p:sp>
        <p:nvSpPr>
          <p:cNvPr id="31" name="Text 29"/>
          <p:cNvSpPr/>
          <p:nvPr/>
        </p:nvSpPr>
        <p:spPr>
          <a:xfrm>
            <a:off x="6617256" y="6044684"/>
            <a:ext cx="1400294"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Crop details stored</a:t>
            </a:r>
            <a:endParaRPr lang="en-US" sz="1750" dirty="0"/>
          </a:p>
        </p:txBody>
      </p:sp>
      <p:sp>
        <p:nvSpPr>
          <p:cNvPr id="32" name="Text 30"/>
          <p:cNvSpPr/>
          <p:nvPr/>
        </p:nvSpPr>
        <p:spPr>
          <a:xfrm>
            <a:off x="8478798" y="6044684"/>
            <a:ext cx="1400294"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Crop details stored</a:t>
            </a:r>
            <a:endParaRPr lang="en-US" sz="1750" dirty="0"/>
          </a:p>
        </p:txBody>
      </p:sp>
      <p:sp>
        <p:nvSpPr>
          <p:cNvPr id="33" name="Text 31"/>
          <p:cNvSpPr/>
          <p:nvPr/>
        </p:nvSpPr>
        <p:spPr>
          <a:xfrm>
            <a:off x="10340340" y="6044684"/>
            <a:ext cx="1400294"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Pass</a:t>
            </a:r>
            <a:endParaRPr lang="en-US" sz="1750" dirty="0"/>
          </a:p>
        </p:txBody>
      </p:sp>
      <p:sp>
        <p:nvSpPr>
          <p:cNvPr id="34" name="Text 32"/>
          <p:cNvSpPr/>
          <p:nvPr/>
        </p:nvSpPr>
        <p:spPr>
          <a:xfrm>
            <a:off x="12201882" y="6044684"/>
            <a:ext cx="1404104"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Data entry successfull.</a:t>
            </a:r>
            <a:endParaRPr lang="en-US" sz="175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Text 0"/>
          <p:cNvSpPr/>
          <p:nvPr/>
        </p:nvSpPr>
        <p:spPr>
          <a:xfrm>
            <a:off x="793790" y="1330285"/>
            <a:ext cx="13042821" cy="453509"/>
          </a:xfrm>
          <a:prstGeom prst="rect">
            <a:avLst/>
          </a:prstGeom>
          <a:noFill/>
          <a:ln/>
        </p:spPr>
        <p:txBody>
          <a:bodyPr wrap="none" lIns="0" tIns="0" rIns="0" bIns="0" rtlCol="0" anchor="t"/>
          <a:lstStyle/>
          <a:p>
            <a:pPr marL="0" indent="0" algn="l">
              <a:lnSpc>
                <a:spcPts val="3550"/>
              </a:lnSpc>
              <a:buNone/>
            </a:pPr>
            <a:r>
              <a:rPr lang="en-US" sz="2200" b="1" dirty="0">
                <a:solidFill>
                  <a:srgbClr val="272525"/>
                </a:solidFill>
                <a:latin typeface="Lato" pitchFamily="34" charset="0"/>
                <a:ea typeface="Lato" pitchFamily="34" charset="-122"/>
                <a:cs typeface="Lato" pitchFamily="34" charset="-120"/>
              </a:rPr>
              <a:t>4. Distributor Matching Test Cases</a:t>
            </a:r>
            <a:endParaRPr lang="en-US" sz="2200" dirty="0"/>
          </a:p>
        </p:txBody>
      </p:sp>
      <p:sp>
        <p:nvSpPr>
          <p:cNvPr id="3" name="Shape 1"/>
          <p:cNvSpPr/>
          <p:nvPr/>
        </p:nvSpPr>
        <p:spPr>
          <a:xfrm>
            <a:off x="793790" y="2038945"/>
            <a:ext cx="13042821" cy="2404586"/>
          </a:xfrm>
          <a:prstGeom prst="roundRect">
            <a:avLst>
              <a:gd name="adj" fmla="val 3962"/>
            </a:avLst>
          </a:prstGeom>
          <a:noFill/>
          <a:ln w="7620">
            <a:solidFill>
              <a:srgbClr val="000000">
                <a:alpha val="8000"/>
              </a:srgbClr>
            </a:solidFill>
            <a:prstDash val="solid"/>
          </a:ln>
        </p:spPr>
      </p:sp>
      <p:sp>
        <p:nvSpPr>
          <p:cNvPr id="4" name="Shape 2"/>
          <p:cNvSpPr/>
          <p:nvPr/>
        </p:nvSpPr>
        <p:spPr>
          <a:xfrm>
            <a:off x="801410" y="2046565"/>
            <a:ext cx="13027581" cy="1013222"/>
          </a:xfrm>
          <a:prstGeom prst="rect">
            <a:avLst/>
          </a:prstGeom>
          <a:solidFill>
            <a:srgbClr val="FFFFFF">
              <a:alpha val="4000"/>
            </a:srgbClr>
          </a:solidFill>
          <a:ln/>
        </p:spPr>
      </p:sp>
      <p:sp>
        <p:nvSpPr>
          <p:cNvPr id="5" name="Text 3"/>
          <p:cNvSpPr/>
          <p:nvPr/>
        </p:nvSpPr>
        <p:spPr>
          <a:xfrm>
            <a:off x="1028700" y="2190274"/>
            <a:ext cx="1712952"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Requirement ID</a:t>
            </a:r>
            <a:endParaRPr lang="en-US" sz="1750" dirty="0"/>
          </a:p>
        </p:txBody>
      </p:sp>
      <p:sp>
        <p:nvSpPr>
          <p:cNvPr id="6" name="Text 4"/>
          <p:cNvSpPr/>
          <p:nvPr/>
        </p:nvSpPr>
        <p:spPr>
          <a:xfrm>
            <a:off x="3202900" y="2190274"/>
            <a:ext cx="1709142"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Testcase ID</a:t>
            </a:r>
            <a:endParaRPr lang="en-US" sz="1750" dirty="0"/>
          </a:p>
        </p:txBody>
      </p:sp>
      <p:sp>
        <p:nvSpPr>
          <p:cNvPr id="7" name="Text 5"/>
          <p:cNvSpPr/>
          <p:nvPr/>
        </p:nvSpPr>
        <p:spPr>
          <a:xfrm>
            <a:off x="5373291" y="2190274"/>
            <a:ext cx="1710333" cy="725805"/>
          </a:xfrm>
          <a:prstGeom prst="rect">
            <a:avLst/>
          </a:prstGeom>
          <a:noFill/>
          <a:ln/>
        </p:spPr>
        <p:txBody>
          <a:bodyPr wrap="squar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Testcase Description</a:t>
            </a:r>
            <a:endParaRPr lang="en-US" sz="1750" dirty="0"/>
          </a:p>
        </p:txBody>
      </p:sp>
      <p:sp>
        <p:nvSpPr>
          <p:cNvPr id="8" name="Text 6"/>
          <p:cNvSpPr/>
          <p:nvPr/>
        </p:nvSpPr>
        <p:spPr>
          <a:xfrm>
            <a:off x="7544872" y="2190274"/>
            <a:ext cx="1710333"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Test Priority</a:t>
            </a:r>
            <a:endParaRPr lang="en-US" sz="1750" dirty="0"/>
          </a:p>
        </p:txBody>
      </p:sp>
      <p:sp>
        <p:nvSpPr>
          <p:cNvPr id="9" name="Text 7"/>
          <p:cNvSpPr/>
          <p:nvPr/>
        </p:nvSpPr>
        <p:spPr>
          <a:xfrm>
            <a:off x="9716453" y="2190274"/>
            <a:ext cx="1710333"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Pre-Requisite</a:t>
            </a:r>
            <a:endParaRPr lang="en-US" sz="1750" dirty="0"/>
          </a:p>
        </p:txBody>
      </p:sp>
      <p:sp>
        <p:nvSpPr>
          <p:cNvPr id="10" name="Text 8"/>
          <p:cNvSpPr/>
          <p:nvPr/>
        </p:nvSpPr>
        <p:spPr>
          <a:xfrm>
            <a:off x="11888033" y="2190274"/>
            <a:ext cx="1714143"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Post-Requisite</a:t>
            </a:r>
            <a:endParaRPr lang="en-US" sz="1750" dirty="0"/>
          </a:p>
        </p:txBody>
      </p:sp>
      <p:sp>
        <p:nvSpPr>
          <p:cNvPr id="11" name="Shape 9"/>
          <p:cNvSpPr/>
          <p:nvPr/>
        </p:nvSpPr>
        <p:spPr>
          <a:xfrm>
            <a:off x="801410" y="3059787"/>
            <a:ext cx="13027581" cy="1376124"/>
          </a:xfrm>
          <a:prstGeom prst="rect">
            <a:avLst/>
          </a:prstGeom>
          <a:solidFill>
            <a:srgbClr val="000000">
              <a:alpha val="4000"/>
            </a:srgbClr>
          </a:solidFill>
          <a:ln/>
        </p:spPr>
      </p:sp>
      <p:sp>
        <p:nvSpPr>
          <p:cNvPr id="12" name="Text 10"/>
          <p:cNvSpPr/>
          <p:nvPr/>
        </p:nvSpPr>
        <p:spPr>
          <a:xfrm>
            <a:off x="1028700" y="3203496"/>
            <a:ext cx="1712952"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DM_01</a:t>
            </a:r>
            <a:endParaRPr lang="en-US" sz="1750" dirty="0"/>
          </a:p>
        </p:txBody>
      </p:sp>
      <p:sp>
        <p:nvSpPr>
          <p:cNvPr id="13" name="Text 11"/>
          <p:cNvSpPr/>
          <p:nvPr/>
        </p:nvSpPr>
        <p:spPr>
          <a:xfrm>
            <a:off x="3202900" y="3203496"/>
            <a:ext cx="1709142"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DM_1A</a:t>
            </a:r>
            <a:endParaRPr lang="en-US" sz="1750" dirty="0"/>
          </a:p>
        </p:txBody>
      </p:sp>
      <p:sp>
        <p:nvSpPr>
          <p:cNvPr id="14" name="Text 12"/>
          <p:cNvSpPr/>
          <p:nvPr/>
        </p:nvSpPr>
        <p:spPr>
          <a:xfrm>
            <a:off x="5373291" y="3203496"/>
            <a:ext cx="1710333"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Distributor Matching Positive Testcase</a:t>
            </a:r>
            <a:endParaRPr lang="en-US" sz="1750" dirty="0"/>
          </a:p>
        </p:txBody>
      </p:sp>
      <p:sp>
        <p:nvSpPr>
          <p:cNvPr id="15" name="Text 13"/>
          <p:cNvSpPr/>
          <p:nvPr/>
        </p:nvSpPr>
        <p:spPr>
          <a:xfrm>
            <a:off x="7544872" y="3203496"/>
            <a:ext cx="1710333"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High</a:t>
            </a:r>
            <a:endParaRPr lang="en-US" sz="1750" dirty="0"/>
          </a:p>
        </p:txBody>
      </p:sp>
      <p:sp>
        <p:nvSpPr>
          <p:cNvPr id="16" name="Text 14"/>
          <p:cNvSpPr/>
          <p:nvPr/>
        </p:nvSpPr>
        <p:spPr>
          <a:xfrm>
            <a:off x="9716453" y="3203496"/>
            <a:ext cx="1710333"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Farmers have entered crop details</a:t>
            </a:r>
            <a:endParaRPr lang="en-US" sz="1750" dirty="0"/>
          </a:p>
        </p:txBody>
      </p:sp>
      <p:sp>
        <p:nvSpPr>
          <p:cNvPr id="17" name="Text 15"/>
          <p:cNvSpPr/>
          <p:nvPr/>
        </p:nvSpPr>
        <p:spPr>
          <a:xfrm>
            <a:off x="11888033" y="3203496"/>
            <a:ext cx="1714143"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Matching distributors displayed</a:t>
            </a:r>
            <a:endParaRPr lang="en-US" sz="1750" dirty="0"/>
          </a:p>
        </p:txBody>
      </p:sp>
      <p:sp>
        <p:nvSpPr>
          <p:cNvPr id="18" name="Shape 16"/>
          <p:cNvSpPr/>
          <p:nvPr/>
        </p:nvSpPr>
        <p:spPr>
          <a:xfrm>
            <a:off x="793790" y="4698683"/>
            <a:ext cx="13042821" cy="2404586"/>
          </a:xfrm>
          <a:prstGeom prst="roundRect">
            <a:avLst>
              <a:gd name="adj" fmla="val 3962"/>
            </a:avLst>
          </a:prstGeom>
          <a:noFill/>
          <a:ln w="7620">
            <a:solidFill>
              <a:srgbClr val="000000">
                <a:alpha val="8000"/>
              </a:srgbClr>
            </a:solidFill>
            <a:prstDash val="solid"/>
          </a:ln>
        </p:spPr>
      </p:sp>
      <p:sp>
        <p:nvSpPr>
          <p:cNvPr id="19" name="Shape 17"/>
          <p:cNvSpPr/>
          <p:nvPr/>
        </p:nvSpPr>
        <p:spPr>
          <a:xfrm>
            <a:off x="801410" y="4706303"/>
            <a:ext cx="13027581" cy="1013222"/>
          </a:xfrm>
          <a:prstGeom prst="rect">
            <a:avLst/>
          </a:prstGeom>
          <a:solidFill>
            <a:srgbClr val="FFFFFF">
              <a:alpha val="4000"/>
            </a:srgbClr>
          </a:solidFill>
          <a:ln/>
        </p:spPr>
      </p:sp>
      <p:sp>
        <p:nvSpPr>
          <p:cNvPr id="20" name="Text 18"/>
          <p:cNvSpPr/>
          <p:nvPr/>
        </p:nvSpPr>
        <p:spPr>
          <a:xfrm>
            <a:off x="1028938" y="4850011"/>
            <a:ext cx="1402794"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S. No</a:t>
            </a:r>
            <a:endParaRPr lang="en-US" sz="1750" dirty="0"/>
          </a:p>
        </p:txBody>
      </p:sp>
      <p:sp>
        <p:nvSpPr>
          <p:cNvPr id="21" name="Text 19"/>
          <p:cNvSpPr/>
          <p:nvPr/>
        </p:nvSpPr>
        <p:spPr>
          <a:xfrm>
            <a:off x="2892981" y="4850011"/>
            <a:ext cx="1398984"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Action</a:t>
            </a:r>
            <a:endParaRPr lang="en-US" sz="1750" dirty="0"/>
          </a:p>
        </p:txBody>
      </p:sp>
      <p:sp>
        <p:nvSpPr>
          <p:cNvPr id="22" name="Text 20"/>
          <p:cNvSpPr/>
          <p:nvPr/>
        </p:nvSpPr>
        <p:spPr>
          <a:xfrm>
            <a:off x="4753213" y="4850011"/>
            <a:ext cx="1398984"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Input</a:t>
            </a:r>
            <a:endParaRPr lang="en-US" sz="1750" dirty="0"/>
          </a:p>
        </p:txBody>
      </p:sp>
      <p:sp>
        <p:nvSpPr>
          <p:cNvPr id="23" name="Text 21"/>
          <p:cNvSpPr/>
          <p:nvPr/>
        </p:nvSpPr>
        <p:spPr>
          <a:xfrm>
            <a:off x="6613446" y="4850011"/>
            <a:ext cx="1400294" cy="725805"/>
          </a:xfrm>
          <a:prstGeom prst="rect">
            <a:avLst/>
          </a:prstGeom>
          <a:noFill/>
          <a:ln/>
        </p:spPr>
        <p:txBody>
          <a:bodyPr wrap="squar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Expected Output</a:t>
            </a:r>
            <a:endParaRPr lang="en-US" sz="1750" dirty="0"/>
          </a:p>
        </p:txBody>
      </p:sp>
      <p:sp>
        <p:nvSpPr>
          <p:cNvPr id="24" name="Text 22"/>
          <p:cNvSpPr/>
          <p:nvPr/>
        </p:nvSpPr>
        <p:spPr>
          <a:xfrm>
            <a:off x="8474988" y="4850011"/>
            <a:ext cx="1400294" cy="725805"/>
          </a:xfrm>
          <a:prstGeom prst="rect">
            <a:avLst/>
          </a:prstGeom>
          <a:noFill/>
          <a:ln/>
        </p:spPr>
        <p:txBody>
          <a:bodyPr wrap="squar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Actual Output</a:t>
            </a:r>
            <a:endParaRPr lang="en-US" sz="1750" dirty="0"/>
          </a:p>
        </p:txBody>
      </p:sp>
      <p:sp>
        <p:nvSpPr>
          <p:cNvPr id="25" name="Text 23"/>
          <p:cNvSpPr/>
          <p:nvPr/>
        </p:nvSpPr>
        <p:spPr>
          <a:xfrm>
            <a:off x="10336530" y="4850011"/>
            <a:ext cx="1400294"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Test Result</a:t>
            </a:r>
            <a:endParaRPr lang="en-US" sz="1750" dirty="0"/>
          </a:p>
        </p:txBody>
      </p:sp>
      <p:sp>
        <p:nvSpPr>
          <p:cNvPr id="26" name="Text 24"/>
          <p:cNvSpPr/>
          <p:nvPr/>
        </p:nvSpPr>
        <p:spPr>
          <a:xfrm>
            <a:off x="12198072" y="4850011"/>
            <a:ext cx="1404104" cy="725805"/>
          </a:xfrm>
          <a:prstGeom prst="rect">
            <a:avLst/>
          </a:prstGeom>
          <a:noFill/>
          <a:ln/>
        </p:spPr>
        <p:txBody>
          <a:bodyPr wrap="squar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Test Comment</a:t>
            </a:r>
            <a:endParaRPr lang="en-US" sz="1750" dirty="0"/>
          </a:p>
        </p:txBody>
      </p:sp>
      <p:sp>
        <p:nvSpPr>
          <p:cNvPr id="27" name="Shape 25"/>
          <p:cNvSpPr/>
          <p:nvPr/>
        </p:nvSpPr>
        <p:spPr>
          <a:xfrm>
            <a:off x="801410" y="5719524"/>
            <a:ext cx="13027581" cy="1376124"/>
          </a:xfrm>
          <a:prstGeom prst="rect">
            <a:avLst/>
          </a:prstGeom>
          <a:solidFill>
            <a:srgbClr val="000000">
              <a:alpha val="4000"/>
            </a:srgbClr>
          </a:solidFill>
          <a:ln/>
        </p:spPr>
      </p:sp>
      <p:sp>
        <p:nvSpPr>
          <p:cNvPr id="28" name="Text 26"/>
          <p:cNvSpPr/>
          <p:nvPr/>
        </p:nvSpPr>
        <p:spPr>
          <a:xfrm>
            <a:off x="1028938" y="5863233"/>
            <a:ext cx="1402794"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1</a:t>
            </a:r>
            <a:endParaRPr lang="en-US" sz="1750" dirty="0"/>
          </a:p>
        </p:txBody>
      </p:sp>
      <p:sp>
        <p:nvSpPr>
          <p:cNvPr id="29" name="Text 27"/>
          <p:cNvSpPr/>
          <p:nvPr/>
        </p:nvSpPr>
        <p:spPr>
          <a:xfrm>
            <a:off x="2892981" y="5863233"/>
            <a:ext cx="1398984"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Find matching distributors</a:t>
            </a:r>
            <a:endParaRPr lang="en-US" sz="1750" dirty="0"/>
          </a:p>
        </p:txBody>
      </p:sp>
      <p:sp>
        <p:nvSpPr>
          <p:cNvPr id="30" name="Text 28"/>
          <p:cNvSpPr/>
          <p:nvPr/>
        </p:nvSpPr>
        <p:spPr>
          <a:xfrm>
            <a:off x="4753213" y="5863233"/>
            <a:ext cx="1398984"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Wheat, 100kg</a:t>
            </a:r>
            <a:endParaRPr lang="en-US" sz="1750" dirty="0"/>
          </a:p>
        </p:txBody>
      </p:sp>
      <p:sp>
        <p:nvSpPr>
          <p:cNvPr id="31" name="Text 29"/>
          <p:cNvSpPr/>
          <p:nvPr/>
        </p:nvSpPr>
        <p:spPr>
          <a:xfrm>
            <a:off x="6613446" y="5863233"/>
            <a:ext cx="1400294"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Matching distributors displayed</a:t>
            </a:r>
            <a:endParaRPr lang="en-US" sz="1750" dirty="0"/>
          </a:p>
        </p:txBody>
      </p:sp>
      <p:sp>
        <p:nvSpPr>
          <p:cNvPr id="32" name="Text 30"/>
          <p:cNvSpPr/>
          <p:nvPr/>
        </p:nvSpPr>
        <p:spPr>
          <a:xfrm>
            <a:off x="8474988" y="5863233"/>
            <a:ext cx="1400294"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Matching distributors displayed</a:t>
            </a:r>
            <a:endParaRPr lang="en-US" sz="1750" dirty="0"/>
          </a:p>
        </p:txBody>
      </p:sp>
      <p:sp>
        <p:nvSpPr>
          <p:cNvPr id="33" name="Text 31"/>
          <p:cNvSpPr/>
          <p:nvPr/>
        </p:nvSpPr>
        <p:spPr>
          <a:xfrm>
            <a:off x="10336530" y="5863233"/>
            <a:ext cx="1400294"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Pass</a:t>
            </a:r>
            <a:endParaRPr lang="en-US" sz="1750" dirty="0"/>
          </a:p>
        </p:txBody>
      </p:sp>
      <p:sp>
        <p:nvSpPr>
          <p:cNvPr id="34" name="Text 32"/>
          <p:cNvSpPr/>
          <p:nvPr/>
        </p:nvSpPr>
        <p:spPr>
          <a:xfrm>
            <a:off x="12198072" y="5863233"/>
            <a:ext cx="1404104"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Matching works as expected</a:t>
            </a:r>
            <a:endParaRPr lang="en-US" sz="175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sp>
        <p:nvSpPr>
          <p:cNvPr id="2" name="Text 0"/>
          <p:cNvSpPr/>
          <p:nvPr/>
        </p:nvSpPr>
        <p:spPr>
          <a:xfrm>
            <a:off x="793790" y="1148834"/>
            <a:ext cx="13042821" cy="453509"/>
          </a:xfrm>
          <a:prstGeom prst="rect">
            <a:avLst/>
          </a:prstGeom>
          <a:noFill/>
          <a:ln/>
        </p:spPr>
        <p:txBody>
          <a:bodyPr wrap="none" lIns="0" tIns="0" rIns="0" bIns="0" rtlCol="0" anchor="t"/>
          <a:lstStyle/>
          <a:p>
            <a:pPr marL="0" indent="0" algn="l">
              <a:lnSpc>
                <a:spcPts val="3550"/>
              </a:lnSpc>
              <a:buNone/>
            </a:pPr>
            <a:r>
              <a:rPr lang="en-US" sz="2200" b="1" dirty="0">
                <a:solidFill>
                  <a:srgbClr val="272525"/>
                </a:solidFill>
                <a:latin typeface="Lato" pitchFamily="34" charset="0"/>
                <a:ea typeface="Lato" pitchFamily="34" charset="-122"/>
                <a:cs typeface="Lato" pitchFamily="34" charset="-120"/>
              </a:rPr>
              <a:t>5.Purchase Requirements Entry Test Cases</a:t>
            </a:r>
            <a:endParaRPr lang="en-US" sz="2200" dirty="0"/>
          </a:p>
        </p:txBody>
      </p:sp>
      <p:sp>
        <p:nvSpPr>
          <p:cNvPr id="3" name="Shape 1"/>
          <p:cNvSpPr/>
          <p:nvPr/>
        </p:nvSpPr>
        <p:spPr>
          <a:xfrm>
            <a:off x="793790" y="1857494"/>
            <a:ext cx="13042821" cy="2767489"/>
          </a:xfrm>
          <a:prstGeom prst="roundRect">
            <a:avLst>
              <a:gd name="adj" fmla="val 3442"/>
            </a:avLst>
          </a:prstGeom>
          <a:noFill/>
          <a:ln w="7620">
            <a:solidFill>
              <a:srgbClr val="000000">
                <a:alpha val="8000"/>
              </a:srgbClr>
            </a:solidFill>
            <a:prstDash val="solid"/>
          </a:ln>
        </p:spPr>
      </p:sp>
      <p:sp>
        <p:nvSpPr>
          <p:cNvPr id="4" name="Shape 2"/>
          <p:cNvSpPr/>
          <p:nvPr/>
        </p:nvSpPr>
        <p:spPr>
          <a:xfrm>
            <a:off x="801410" y="1865114"/>
            <a:ext cx="13030081" cy="1013222"/>
          </a:xfrm>
          <a:prstGeom prst="rect">
            <a:avLst/>
          </a:prstGeom>
          <a:solidFill>
            <a:srgbClr val="FFFFFF">
              <a:alpha val="4000"/>
            </a:srgbClr>
          </a:solidFill>
          <a:ln/>
        </p:spPr>
      </p:sp>
      <p:sp>
        <p:nvSpPr>
          <p:cNvPr id="5" name="Text 3"/>
          <p:cNvSpPr/>
          <p:nvPr/>
        </p:nvSpPr>
        <p:spPr>
          <a:xfrm>
            <a:off x="1028819" y="2008823"/>
            <a:ext cx="1714143"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Requirement ID</a:t>
            </a:r>
            <a:endParaRPr lang="en-US" sz="1750" dirty="0"/>
          </a:p>
        </p:txBody>
      </p:sp>
      <p:sp>
        <p:nvSpPr>
          <p:cNvPr id="6" name="Text 4"/>
          <p:cNvSpPr/>
          <p:nvPr/>
        </p:nvSpPr>
        <p:spPr>
          <a:xfrm>
            <a:off x="3204210" y="2008823"/>
            <a:ext cx="1710333"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Testcase ID</a:t>
            </a:r>
            <a:endParaRPr lang="en-US" sz="1750" dirty="0"/>
          </a:p>
        </p:txBody>
      </p:sp>
      <p:sp>
        <p:nvSpPr>
          <p:cNvPr id="7" name="Text 5"/>
          <p:cNvSpPr/>
          <p:nvPr/>
        </p:nvSpPr>
        <p:spPr>
          <a:xfrm>
            <a:off x="5375791" y="2008823"/>
            <a:ext cx="1710333" cy="725805"/>
          </a:xfrm>
          <a:prstGeom prst="rect">
            <a:avLst/>
          </a:prstGeom>
          <a:noFill/>
          <a:ln/>
        </p:spPr>
        <p:txBody>
          <a:bodyPr wrap="squar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Testcase Description</a:t>
            </a:r>
            <a:endParaRPr lang="en-US" sz="1750" dirty="0"/>
          </a:p>
        </p:txBody>
      </p:sp>
      <p:sp>
        <p:nvSpPr>
          <p:cNvPr id="8" name="Text 6"/>
          <p:cNvSpPr/>
          <p:nvPr/>
        </p:nvSpPr>
        <p:spPr>
          <a:xfrm>
            <a:off x="7547372" y="2008823"/>
            <a:ext cx="1710333"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Test Priority</a:t>
            </a:r>
            <a:endParaRPr lang="en-US" sz="1750" dirty="0"/>
          </a:p>
        </p:txBody>
      </p:sp>
      <p:sp>
        <p:nvSpPr>
          <p:cNvPr id="9" name="Text 7"/>
          <p:cNvSpPr/>
          <p:nvPr/>
        </p:nvSpPr>
        <p:spPr>
          <a:xfrm>
            <a:off x="9718953" y="2008823"/>
            <a:ext cx="1710333"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Pre-Requisite</a:t>
            </a:r>
            <a:endParaRPr lang="en-US" sz="1750" dirty="0"/>
          </a:p>
        </p:txBody>
      </p:sp>
      <p:sp>
        <p:nvSpPr>
          <p:cNvPr id="10" name="Text 8"/>
          <p:cNvSpPr/>
          <p:nvPr/>
        </p:nvSpPr>
        <p:spPr>
          <a:xfrm>
            <a:off x="11890534" y="2008823"/>
            <a:ext cx="1714143"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Post-Requisite</a:t>
            </a:r>
            <a:endParaRPr lang="en-US" sz="1750" dirty="0"/>
          </a:p>
        </p:txBody>
      </p:sp>
      <p:sp>
        <p:nvSpPr>
          <p:cNvPr id="11" name="Shape 9"/>
          <p:cNvSpPr/>
          <p:nvPr/>
        </p:nvSpPr>
        <p:spPr>
          <a:xfrm>
            <a:off x="801410" y="2878336"/>
            <a:ext cx="13030081" cy="1739027"/>
          </a:xfrm>
          <a:prstGeom prst="rect">
            <a:avLst/>
          </a:prstGeom>
          <a:solidFill>
            <a:srgbClr val="000000">
              <a:alpha val="4000"/>
            </a:srgbClr>
          </a:solidFill>
          <a:ln/>
        </p:spPr>
      </p:sp>
      <p:sp>
        <p:nvSpPr>
          <p:cNvPr id="12" name="Text 10"/>
          <p:cNvSpPr/>
          <p:nvPr/>
        </p:nvSpPr>
        <p:spPr>
          <a:xfrm>
            <a:off x="1028819" y="3022044"/>
            <a:ext cx="1714143"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PRE_01</a:t>
            </a:r>
            <a:endParaRPr lang="en-US" sz="1750" dirty="0"/>
          </a:p>
        </p:txBody>
      </p:sp>
      <p:sp>
        <p:nvSpPr>
          <p:cNvPr id="13" name="Text 11"/>
          <p:cNvSpPr/>
          <p:nvPr/>
        </p:nvSpPr>
        <p:spPr>
          <a:xfrm>
            <a:off x="3204210" y="3022044"/>
            <a:ext cx="1710333"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PRE_1A</a:t>
            </a:r>
            <a:endParaRPr lang="en-US" sz="1750" dirty="0"/>
          </a:p>
        </p:txBody>
      </p:sp>
      <p:sp>
        <p:nvSpPr>
          <p:cNvPr id="14" name="Text 12"/>
          <p:cNvSpPr/>
          <p:nvPr/>
        </p:nvSpPr>
        <p:spPr>
          <a:xfrm>
            <a:off x="5375791" y="3022044"/>
            <a:ext cx="1710333"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Purchase Requirements Entry Positive Testcase</a:t>
            </a:r>
            <a:endParaRPr lang="en-US" sz="1750" dirty="0"/>
          </a:p>
        </p:txBody>
      </p:sp>
      <p:sp>
        <p:nvSpPr>
          <p:cNvPr id="15" name="Text 13"/>
          <p:cNvSpPr/>
          <p:nvPr/>
        </p:nvSpPr>
        <p:spPr>
          <a:xfrm>
            <a:off x="7547372" y="3022044"/>
            <a:ext cx="1710333"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High</a:t>
            </a:r>
            <a:endParaRPr lang="en-US" sz="1750" dirty="0"/>
          </a:p>
        </p:txBody>
      </p:sp>
      <p:sp>
        <p:nvSpPr>
          <p:cNvPr id="16" name="Text 14"/>
          <p:cNvSpPr/>
          <p:nvPr/>
        </p:nvSpPr>
        <p:spPr>
          <a:xfrm>
            <a:off x="9718953" y="3022044"/>
            <a:ext cx="1710333"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System allows data entry</a:t>
            </a:r>
            <a:endParaRPr lang="en-US" sz="1750" dirty="0"/>
          </a:p>
        </p:txBody>
      </p:sp>
      <p:sp>
        <p:nvSpPr>
          <p:cNvPr id="17" name="Text 15"/>
          <p:cNvSpPr/>
          <p:nvPr/>
        </p:nvSpPr>
        <p:spPr>
          <a:xfrm>
            <a:off x="11890534" y="3022044"/>
            <a:ext cx="1714143"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Purchase requirements successfully stored</a:t>
            </a:r>
            <a:endParaRPr lang="en-US" sz="1750" dirty="0"/>
          </a:p>
        </p:txBody>
      </p:sp>
      <p:sp>
        <p:nvSpPr>
          <p:cNvPr id="18" name="Shape 16"/>
          <p:cNvSpPr/>
          <p:nvPr/>
        </p:nvSpPr>
        <p:spPr>
          <a:xfrm>
            <a:off x="793790" y="4880134"/>
            <a:ext cx="13042821" cy="2404586"/>
          </a:xfrm>
          <a:prstGeom prst="roundRect">
            <a:avLst>
              <a:gd name="adj" fmla="val 3962"/>
            </a:avLst>
          </a:prstGeom>
          <a:noFill/>
          <a:ln w="7620">
            <a:solidFill>
              <a:srgbClr val="000000">
                <a:alpha val="8000"/>
              </a:srgbClr>
            </a:solidFill>
            <a:prstDash val="solid"/>
          </a:ln>
        </p:spPr>
      </p:sp>
      <p:sp>
        <p:nvSpPr>
          <p:cNvPr id="19" name="Shape 17"/>
          <p:cNvSpPr/>
          <p:nvPr/>
        </p:nvSpPr>
        <p:spPr>
          <a:xfrm>
            <a:off x="801410" y="4887754"/>
            <a:ext cx="13031391" cy="1013222"/>
          </a:xfrm>
          <a:prstGeom prst="rect">
            <a:avLst/>
          </a:prstGeom>
          <a:solidFill>
            <a:srgbClr val="FFFFFF">
              <a:alpha val="4000"/>
            </a:srgbClr>
          </a:solidFill>
          <a:ln/>
        </p:spPr>
      </p:sp>
      <p:sp>
        <p:nvSpPr>
          <p:cNvPr id="20" name="Text 18"/>
          <p:cNvSpPr/>
          <p:nvPr/>
        </p:nvSpPr>
        <p:spPr>
          <a:xfrm>
            <a:off x="1028819" y="5031462"/>
            <a:ext cx="1404104"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S. No</a:t>
            </a:r>
            <a:endParaRPr lang="en-US" sz="1750" dirty="0"/>
          </a:p>
        </p:txBody>
      </p:sp>
      <p:sp>
        <p:nvSpPr>
          <p:cNvPr id="21" name="Text 19"/>
          <p:cNvSpPr/>
          <p:nvPr/>
        </p:nvSpPr>
        <p:spPr>
          <a:xfrm>
            <a:off x="2894171" y="5031462"/>
            <a:ext cx="1400294"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Action</a:t>
            </a:r>
            <a:endParaRPr lang="en-US" sz="1750" dirty="0"/>
          </a:p>
        </p:txBody>
      </p:sp>
      <p:sp>
        <p:nvSpPr>
          <p:cNvPr id="22" name="Text 20"/>
          <p:cNvSpPr/>
          <p:nvPr/>
        </p:nvSpPr>
        <p:spPr>
          <a:xfrm>
            <a:off x="4755713" y="5031462"/>
            <a:ext cx="1400294"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Input</a:t>
            </a:r>
            <a:endParaRPr lang="en-US" sz="1750" dirty="0"/>
          </a:p>
        </p:txBody>
      </p:sp>
      <p:sp>
        <p:nvSpPr>
          <p:cNvPr id="23" name="Text 21"/>
          <p:cNvSpPr/>
          <p:nvPr/>
        </p:nvSpPr>
        <p:spPr>
          <a:xfrm>
            <a:off x="6617256" y="5031462"/>
            <a:ext cx="1400294" cy="725805"/>
          </a:xfrm>
          <a:prstGeom prst="rect">
            <a:avLst/>
          </a:prstGeom>
          <a:noFill/>
          <a:ln/>
        </p:spPr>
        <p:txBody>
          <a:bodyPr wrap="squar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Expected Output</a:t>
            </a:r>
            <a:endParaRPr lang="en-US" sz="1750" dirty="0"/>
          </a:p>
        </p:txBody>
      </p:sp>
      <p:sp>
        <p:nvSpPr>
          <p:cNvPr id="24" name="Text 22"/>
          <p:cNvSpPr/>
          <p:nvPr/>
        </p:nvSpPr>
        <p:spPr>
          <a:xfrm>
            <a:off x="8478798" y="5031462"/>
            <a:ext cx="1400294" cy="725805"/>
          </a:xfrm>
          <a:prstGeom prst="rect">
            <a:avLst/>
          </a:prstGeom>
          <a:noFill/>
          <a:ln/>
        </p:spPr>
        <p:txBody>
          <a:bodyPr wrap="squar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Actual Output</a:t>
            </a:r>
            <a:endParaRPr lang="en-US" sz="1750" dirty="0"/>
          </a:p>
        </p:txBody>
      </p:sp>
      <p:sp>
        <p:nvSpPr>
          <p:cNvPr id="25" name="Text 23"/>
          <p:cNvSpPr/>
          <p:nvPr/>
        </p:nvSpPr>
        <p:spPr>
          <a:xfrm>
            <a:off x="10340340" y="5031462"/>
            <a:ext cx="1400294"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Test Result</a:t>
            </a:r>
            <a:endParaRPr lang="en-US" sz="1750" dirty="0"/>
          </a:p>
        </p:txBody>
      </p:sp>
      <p:sp>
        <p:nvSpPr>
          <p:cNvPr id="26" name="Text 24"/>
          <p:cNvSpPr/>
          <p:nvPr/>
        </p:nvSpPr>
        <p:spPr>
          <a:xfrm>
            <a:off x="12201882" y="5031462"/>
            <a:ext cx="1404104" cy="725805"/>
          </a:xfrm>
          <a:prstGeom prst="rect">
            <a:avLst/>
          </a:prstGeom>
          <a:noFill/>
          <a:ln/>
        </p:spPr>
        <p:txBody>
          <a:bodyPr wrap="squar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Test Comment</a:t>
            </a:r>
            <a:endParaRPr lang="en-US" sz="1750" dirty="0"/>
          </a:p>
        </p:txBody>
      </p:sp>
      <p:sp>
        <p:nvSpPr>
          <p:cNvPr id="27" name="Shape 25"/>
          <p:cNvSpPr/>
          <p:nvPr/>
        </p:nvSpPr>
        <p:spPr>
          <a:xfrm>
            <a:off x="801410" y="5900976"/>
            <a:ext cx="13031391" cy="1376124"/>
          </a:xfrm>
          <a:prstGeom prst="rect">
            <a:avLst/>
          </a:prstGeom>
          <a:solidFill>
            <a:srgbClr val="000000">
              <a:alpha val="4000"/>
            </a:srgbClr>
          </a:solidFill>
          <a:ln/>
        </p:spPr>
      </p:sp>
      <p:sp>
        <p:nvSpPr>
          <p:cNvPr id="28" name="Text 26"/>
          <p:cNvSpPr/>
          <p:nvPr/>
        </p:nvSpPr>
        <p:spPr>
          <a:xfrm>
            <a:off x="1028819" y="6044684"/>
            <a:ext cx="1404104"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1</a:t>
            </a:r>
            <a:endParaRPr lang="en-US" sz="1750" dirty="0"/>
          </a:p>
        </p:txBody>
      </p:sp>
      <p:sp>
        <p:nvSpPr>
          <p:cNvPr id="29" name="Text 27"/>
          <p:cNvSpPr/>
          <p:nvPr/>
        </p:nvSpPr>
        <p:spPr>
          <a:xfrm>
            <a:off x="2894171" y="6044684"/>
            <a:ext cx="1400294"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Enter valid purchase requirements</a:t>
            </a:r>
            <a:endParaRPr lang="en-US" sz="1750" dirty="0"/>
          </a:p>
        </p:txBody>
      </p:sp>
      <p:sp>
        <p:nvSpPr>
          <p:cNvPr id="30" name="Text 28"/>
          <p:cNvSpPr/>
          <p:nvPr/>
        </p:nvSpPr>
        <p:spPr>
          <a:xfrm>
            <a:off x="4755713" y="6044684"/>
            <a:ext cx="1400294"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Rice, 500kg</a:t>
            </a:r>
            <a:endParaRPr lang="en-US" sz="1750" dirty="0"/>
          </a:p>
        </p:txBody>
      </p:sp>
      <p:sp>
        <p:nvSpPr>
          <p:cNvPr id="31" name="Text 29"/>
          <p:cNvSpPr/>
          <p:nvPr/>
        </p:nvSpPr>
        <p:spPr>
          <a:xfrm>
            <a:off x="6617256" y="6044684"/>
            <a:ext cx="1400294"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Requirements stored</a:t>
            </a:r>
            <a:endParaRPr lang="en-US" sz="1750" dirty="0"/>
          </a:p>
        </p:txBody>
      </p:sp>
      <p:sp>
        <p:nvSpPr>
          <p:cNvPr id="32" name="Text 30"/>
          <p:cNvSpPr/>
          <p:nvPr/>
        </p:nvSpPr>
        <p:spPr>
          <a:xfrm>
            <a:off x="8478798" y="6044684"/>
            <a:ext cx="1400294"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Requirements stored</a:t>
            </a:r>
            <a:endParaRPr lang="en-US" sz="1750" dirty="0"/>
          </a:p>
        </p:txBody>
      </p:sp>
      <p:sp>
        <p:nvSpPr>
          <p:cNvPr id="33" name="Text 31"/>
          <p:cNvSpPr/>
          <p:nvPr/>
        </p:nvSpPr>
        <p:spPr>
          <a:xfrm>
            <a:off x="10340340" y="6044684"/>
            <a:ext cx="1400294"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Pass</a:t>
            </a:r>
            <a:endParaRPr lang="en-US" sz="1750" dirty="0"/>
          </a:p>
        </p:txBody>
      </p:sp>
      <p:sp>
        <p:nvSpPr>
          <p:cNvPr id="34" name="Text 32"/>
          <p:cNvSpPr/>
          <p:nvPr/>
        </p:nvSpPr>
        <p:spPr>
          <a:xfrm>
            <a:off x="12201882" y="6044684"/>
            <a:ext cx="1404104"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Data entry successfull.</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430536"/>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ABSTRACT</a:t>
            </a:r>
            <a:endParaRPr lang="en-US" sz="4450" dirty="0"/>
          </a:p>
        </p:txBody>
      </p:sp>
      <p:sp>
        <p:nvSpPr>
          <p:cNvPr id="3" name="Text 1"/>
          <p:cNvSpPr/>
          <p:nvPr/>
        </p:nvSpPr>
        <p:spPr>
          <a:xfrm>
            <a:off x="793790" y="2479477"/>
            <a:ext cx="13042821" cy="90701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Agricultural supply chains struggle with poor demand forecasting and weak product traceability, leading to imbalances, waste, and inefficiencies. </a:t>
            </a:r>
            <a:endParaRPr lang="en-US" sz="1750" dirty="0"/>
          </a:p>
        </p:txBody>
      </p:sp>
      <p:sp>
        <p:nvSpPr>
          <p:cNvPr id="4" name="Text 2"/>
          <p:cNvSpPr/>
          <p:nvPr/>
        </p:nvSpPr>
        <p:spPr>
          <a:xfrm>
            <a:off x="793790" y="3465790"/>
            <a:ext cx="13042821" cy="90701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This allows farmers to grow the right crops at the right time, reducing surplus production and minimizing waste.</a:t>
            </a:r>
            <a:endParaRPr lang="en-US" sz="1750" dirty="0"/>
          </a:p>
        </p:txBody>
      </p:sp>
      <p:sp>
        <p:nvSpPr>
          <p:cNvPr id="5" name="Text 3"/>
          <p:cNvSpPr/>
          <p:nvPr/>
        </p:nvSpPr>
        <p:spPr>
          <a:xfrm>
            <a:off x="793790" y="4452104"/>
            <a:ext cx="13042821" cy="90701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 It also helps stabilize the agricultural supply chain by balancing supply with demand, ensuring fair pricing and higher profitability for farmers.</a:t>
            </a:r>
            <a:endParaRPr lang="en-US" sz="1750" dirty="0"/>
          </a:p>
        </p:txBody>
      </p:sp>
      <p:sp>
        <p:nvSpPr>
          <p:cNvPr id="6" name="Text 4"/>
          <p:cNvSpPr/>
          <p:nvPr/>
        </p:nvSpPr>
        <p:spPr>
          <a:xfrm>
            <a:off x="793790" y="5438418"/>
            <a:ext cx="13042821" cy="1360527"/>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This approach enhances transparency by tracking the lifespan of crops, ensuring better quality control. Ultimately, it creates a more sustainable and efficient supply chain, benefiting both farmers and distributors.</a:t>
            </a:r>
            <a:endParaRPr lang="en-US" sz="17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Text 0"/>
          <p:cNvSpPr/>
          <p:nvPr/>
        </p:nvSpPr>
        <p:spPr>
          <a:xfrm>
            <a:off x="793790" y="1148834"/>
            <a:ext cx="13042821" cy="453509"/>
          </a:xfrm>
          <a:prstGeom prst="rect">
            <a:avLst/>
          </a:prstGeom>
          <a:noFill/>
          <a:ln/>
        </p:spPr>
        <p:txBody>
          <a:bodyPr wrap="none" lIns="0" tIns="0" rIns="0" bIns="0" rtlCol="0" anchor="t"/>
          <a:lstStyle/>
          <a:p>
            <a:pPr marL="0" indent="0" algn="l">
              <a:lnSpc>
                <a:spcPts val="3550"/>
              </a:lnSpc>
              <a:buNone/>
            </a:pPr>
            <a:r>
              <a:rPr lang="en-US" sz="2200" b="1" dirty="0">
                <a:solidFill>
                  <a:srgbClr val="272525"/>
                </a:solidFill>
                <a:latin typeface="Lato" pitchFamily="34" charset="0"/>
                <a:ea typeface="Lato" pitchFamily="34" charset="-122"/>
                <a:cs typeface="Lato" pitchFamily="34" charset="-120"/>
              </a:rPr>
              <a:t>6.Farmer Matching Test Cases</a:t>
            </a:r>
            <a:endParaRPr lang="en-US" sz="2200" dirty="0"/>
          </a:p>
        </p:txBody>
      </p:sp>
      <p:sp>
        <p:nvSpPr>
          <p:cNvPr id="3" name="Shape 1"/>
          <p:cNvSpPr/>
          <p:nvPr/>
        </p:nvSpPr>
        <p:spPr>
          <a:xfrm>
            <a:off x="793790" y="1857494"/>
            <a:ext cx="13042821" cy="2767489"/>
          </a:xfrm>
          <a:prstGeom prst="roundRect">
            <a:avLst>
              <a:gd name="adj" fmla="val 3442"/>
            </a:avLst>
          </a:prstGeom>
          <a:noFill/>
          <a:ln w="7620">
            <a:solidFill>
              <a:srgbClr val="000000">
                <a:alpha val="8000"/>
              </a:srgbClr>
            </a:solidFill>
            <a:prstDash val="solid"/>
          </a:ln>
        </p:spPr>
      </p:sp>
      <p:sp>
        <p:nvSpPr>
          <p:cNvPr id="4" name="Shape 2"/>
          <p:cNvSpPr/>
          <p:nvPr/>
        </p:nvSpPr>
        <p:spPr>
          <a:xfrm>
            <a:off x="801410" y="1865114"/>
            <a:ext cx="13027581" cy="1013222"/>
          </a:xfrm>
          <a:prstGeom prst="rect">
            <a:avLst/>
          </a:prstGeom>
          <a:solidFill>
            <a:srgbClr val="FFFFFF">
              <a:alpha val="4000"/>
            </a:srgbClr>
          </a:solidFill>
          <a:ln/>
        </p:spPr>
      </p:sp>
      <p:sp>
        <p:nvSpPr>
          <p:cNvPr id="5" name="Text 3"/>
          <p:cNvSpPr/>
          <p:nvPr/>
        </p:nvSpPr>
        <p:spPr>
          <a:xfrm>
            <a:off x="1028700" y="2008823"/>
            <a:ext cx="1712952"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Requirement ID</a:t>
            </a:r>
            <a:endParaRPr lang="en-US" sz="1750" dirty="0"/>
          </a:p>
        </p:txBody>
      </p:sp>
      <p:sp>
        <p:nvSpPr>
          <p:cNvPr id="6" name="Text 4"/>
          <p:cNvSpPr/>
          <p:nvPr/>
        </p:nvSpPr>
        <p:spPr>
          <a:xfrm>
            <a:off x="3202900" y="2008823"/>
            <a:ext cx="1709142"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Testcase ID</a:t>
            </a:r>
            <a:endParaRPr lang="en-US" sz="1750" dirty="0"/>
          </a:p>
        </p:txBody>
      </p:sp>
      <p:sp>
        <p:nvSpPr>
          <p:cNvPr id="7" name="Text 5"/>
          <p:cNvSpPr/>
          <p:nvPr/>
        </p:nvSpPr>
        <p:spPr>
          <a:xfrm>
            <a:off x="5373291" y="2008823"/>
            <a:ext cx="1710333" cy="725805"/>
          </a:xfrm>
          <a:prstGeom prst="rect">
            <a:avLst/>
          </a:prstGeom>
          <a:noFill/>
          <a:ln/>
        </p:spPr>
        <p:txBody>
          <a:bodyPr wrap="squar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Testcase Description</a:t>
            </a:r>
            <a:endParaRPr lang="en-US" sz="1750" dirty="0"/>
          </a:p>
        </p:txBody>
      </p:sp>
      <p:sp>
        <p:nvSpPr>
          <p:cNvPr id="8" name="Text 6"/>
          <p:cNvSpPr/>
          <p:nvPr/>
        </p:nvSpPr>
        <p:spPr>
          <a:xfrm>
            <a:off x="7544872" y="2008823"/>
            <a:ext cx="1710333"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Test Priority</a:t>
            </a:r>
            <a:endParaRPr lang="en-US" sz="1750" dirty="0"/>
          </a:p>
        </p:txBody>
      </p:sp>
      <p:sp>
        <p:nvSpPr>
          <p:cNvPr id="9" name="Text 7"/>
          <p:cNvSpPr/>
          <p:nvPr/>
        </p:nvSpPr>
        <p:spPr>
          <a:xfrm>
            <a:off x="9716453" y="2008823"/>
            <a:ext cx="1710333"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Pre-Requisite</a:t>
            </a:r>
            <a:endParaRPr lang="en-US" sz="1750" dirty="0"/>
          </a:p>
        </p:txBody>
      </p:sp>
      <p:sp>
        <p:nvSpPr>
          <p:cNvPr id="10" name="Text 8"/>
          <p:cNvSpPr/>
          <p:nvPr/>
        </p:nvSpPr>
        <p:spPr>
          <a:xfrm>
            <a:off x="11888033" y="2008823"/>
            <a:ext cx="1714143"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Post-Requisite</a:t>
            </a:r>
            <a:endParaRPr lang="en-US" sz="1750" dirty="0"/>
          </a:p>
        </p:txBody>
      </p:sp>
      <p:sp>
        <p:nvSpPr>
          <p:cNvPr id="11" name="Shape 9"/>
          <p:cNvSpPr/>
          <p:nvPr/>
        </p:nvSpPr>
        <p:spPr>
          <a:xfrm>
            <a:off x="801410" y="2878336"/>
            <a:ext cx="13027581" cy="1739027"/>
          </a:xfrm>
          <a:prstGeom prst="rect">
            <a:avLst/>
          </a:prstGeom>
          <a:solidFill>
            <a:srgbClr val="000000">
              <a:alpha val="4000"/>
            </a:srgbClr>
          </a:solidFill>
          <a:ln/>
        </p:spPr>
      </p:sp>
      <p:sp>
        <p:nvSpPr>
          <p:cNvPr id="12" name="Text 10"/>
          <p:cNvSpPr/>
          <p:nvPr/>
        </p:nvSpPr>
        <p:spPr>
          <a:xfrm>
            <a:off x="1028700" y="3022044"/>
            <a:ext cx="1712952"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PRE_01</a:t>
            </a:r>
            <a:endParaRPr lang="en-US" sz="1750" dirty="0"/>
          </a:p>
        </p:txBody>
      </p:sp>
      <p:sp>
        <p:nvSpPr>
          <p:cNvPr id="13" name="Text 11"/>
          <p:cNvSpPr/>
          <p:nvPr/>
        </p:nvSpPr>
        <p:spPr>
          <a:xfrm>
            <a:off x="3202900" y="3022044"/>
            <a:ext cx="1709142"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PRE_1A</a:t>
            </a:r>
            <a:endParaRPr lang="en-US" sz="1750" dirty="0"/>
          </a:p>
        </p:txBody>
      </p:sp>
      <p:sp>
        <p:nvSpPr>
          <p:cNvPr id="14" name="Text 12"/>
          <p:cNvSpPr/>
          <p:nvPr/>
        </p:nvSpPr>
        <p:spPr>
          <a:xfrm>
            <a:off x="5373291" y="3022044"/>
            <a:ext cx="1710333"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Purchase Requirements Entry Positive Testcase</a:t>
            </a:r>
            <a:endParaRPr lang="en-US" sz="1750" dirty="0"/>
          </a:p>
        </p:txBody>
      </p:sp>
      <p:sp>
        <p:nvSpPr>
          <p:cNvPr id="15" name="Text 13"/>
          <p:cNvSpPr/>
          <p:nvPr/>
        </p:nvSpPr>
        <p:spPr>
          <a:xfrm>
            <a:off x="7544872" y="3022044"/>
            <a:ext cx="1710333"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High</a:t>
            </a:r>
            <a:endParaRPr lang="en-US" sz="1750" dirty="0"/>
          </a:p>
        </p:txBody>
      </p:sp>
      <p:sp>
        <p:nvSpPr>
          <p:cNvPr id="16" name="Text 14"/>
          <p:cNvSpPr/>
          <p:nvPr/>
        </p:nvSpPr>
        <p:spPr>
          <a:xfrm>
            <a:off x="9716453" y="3022044"/>
            <a:ext cx="1710333"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System allows data entry</a:t>
            </a:r>
            <a:endParaRPr lang="en-US" sz="1750" dirty="0"/>
          </a:p>
        </p:txBody>
      </p:sp>
      <p:sp>
        <p:nvSpPr>
          <p:cNvPr id="17" name="Text 15"/>
          <p:cNvSpPr/>
          <p:nvPr/>
        </p:nvSpPr>
        <p:spPr>
          <a:xfrm>
            <a:off x="11888033" y="3022044"/>
            <a:ext cx="1714143"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Purchase requirements successfully stored</a:t>
            </a:r>
            <a:endParaRPr lang="en-US" sz="1750" dirty="0"/>
          </a:p>
        </p:txBody>
      </p:sp>
      <p:sp>
        <p:nvSpPr>
          <p:cNvPr id="18" name="Shape 16"/>
          <p:cNvSpPr/>
          <p:nvPr/>
        </p:nvSpPr>
        <p:spPr>
          <a:xfrm>
            <a:off x="793790" y="4880134"/>
            <a:ext cx="13042821" cy="2404586"/>
          </a:xfrm>
          <a:prstGeom prst="roundRect">
            <a:avLst>
              <a:gd name="adj" fmla="val 3962"/>
            </a:avLst>
          </a:prstGeom>
          <a:noFill/>
          <a:ln w="7620">
            <a:solidFill>
              <a:srgbClr val="000000">
                <a:alpha val="8000"/>
              </a:srgbClr>
            </a:solidFill>
            <a:prstDash val="solid"/>
          </a:ln>
        </p:spPr>
      </p:sp>
      <p:sp>
        <p:nvSpPr>
          <p:cNvPr id="19" name="Shape 17"/>
          <p:cNvSpPr/>
          <p:nvPr/>
        </p:nvSpPr>
        <p:spPr>
          <a:xfrm>
            <a:off x="801410" y="4887754"/>
            <a:ext cx="13027581" cy="1013222"/>
          </a:xfrm>
          <a:prstGeom prst="rect">
            <a:avLst/>
          </a:prstGeom>
          <a:solidFill>
            <a:srgbClr val="FFFFFF">
              <a:alpha val="4000"/>
            </a:srgbClr>
          </a:solidFill>
          <a:ln/>
        </p:spPr>
      </p:sp>
      <p:sp>
        <p:nvSpPr>
          <p:cNvPr id="20" name="Text 18"/>
          <p:cNvSpPr/>
          <p:nvPr/>
        </p:nvSpPr>
        <p:spPr>
          <a:xfrm>
            <a:off x="1028938" y="5031462"/>
            <a:ext cx="1402794"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S. No</a:t>
            </a:r>
            <a:endParaRPr lang="en-US" sz="1750" dirty="0"/>
          </a:p>
        </p:txBody>
      </p:sp>
      <p:sp>
        <p:nvSpPr>
          <p:cNvPr id="21" name="Text 19"/>
          <p:cNvSpPr/>
          <p:nvPr/>
        </p:nvSpPr>
        <p:spPr>
          <a:xfrm>
            <a:off x="2892981" y="5031462"/>
            <a:ext cx="1398984"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Action</a:t>
            </a:r>
            <a:endParaRPr lang="en-US" sz="1750" dirty="0"/>
          </a:p>
        </p:txBody>
      </p:sp>
      <p:sp>
        <p:nvSpPr>
          <p:cNvPr id="22" name="Text 20"/>
          <p:cNvSpPr/>
          <p:nvPr/>
        </p:nvSpPr>
        <p:spPr>
          <a:xfrm>
            <a:off x="4753213" y="5031462"/>
            <a:ext cx="1398984"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Input</a:t>
            </a:r>
            <a:endParaRPr lang="en-US" sz="1750" dirty="0"/>
          </a:p>
        </p:txBody>
      </p:sp>
      <p:sp>
        <p:nvSpPr>
          <p:cNvPr id="23" name="Text 21"/>
          <p:cNvSpPr/>
          <p:nvPr/>
        </p:nvSpPr>
        <p:spPr>
          <a:xfrm>
            <a:off x="6613446" y="5031462"/>
            <a:ext cx="1400294" cy="725805"/>
          </a:xfrm>
          <a:prstGeom prst="rect">
            <a:avLst/>
          </a:prstGeom>
          <a:noFill/>
          <a:ln/>
        </p:spPr>
        <p:txBody>
          <a:bodyPr wrap="squar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Expected Output</a:t>
            </a:r>
            <a:endParaRPr lang="en-US" sz="1750" dirty="0"/>
          </a:p>
        </p:txBody>
      </p:sp>
      <p:sp>
        <p:nvSpPr>
          <p:cNvPr id="24" name="Text 22"/>
          <p:cNvSpPr/>
          <p:nvPr/>
        </p:nvSpPr>
        <p:spPr>
          <a:xfrm>
            <a:off x="8474988" y="5031462"/>
            <a:ext cx="1400294" cy="725805"/>
          </a:xfrm>
          <a:prstGeom prst="rect">
            <a:avLst/>
          </a:prstGeom>
          <a:noFill/>
          <a:ln/>
        </p:spPr>
        <p:txBody>
          <a:bodyPr wrap="squar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Actual Output</a:t>
            </a:r>
            <a:endParaRPr lang="en-US" sz="1750" dirty="0"/>
          </a:p>
        </p:txBody>
      </p:sp>
      <p:sp>
        <p:nvSpPr>
          <p:cNvPr id="25" name="Text 23"/>
          <p:cNvSpPr/>
          <p:nvPr/>
        </p:nvSpPr>
        <p:spPr>
          <a:xfrm>
            <a:off x="10336530" y="5031462"/>
            <a:ext cx="1400294" cy="362903"/>
          </a:xfrm>
          <a:prstGeom prst="rect">
            <a:avLst/>
          </a:prstGeom>
          <a:noFill/>
          <a:ln/>
        </p:spPr>
        <p:txBody>
          <a:bodyPr wrap="non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Test Result</a:t>
            </a:r>
            <a:endParaRPr lang="en-US" sz="1750" dirty="0"/>
          </a:p>
        </p:txBody>
      </p:sp>
      <p:sp>
        <p:nvSpPr>
          <p:cNvPr id="26" name="Text 24"/>
          <p:cNvSpPr/>
          <p:nvPr/>
        </p:nvSpPr>
        <p:spPr>
          <a:xfrm>
            <a:off x="12198072" y="5031462"/>
            <a:ext cx="1404104" cy="725805"/>
          </a:xfrm>
          <a:prstGeom prst="rect">
            <a:avLst/>
          </a:prstGeom>
          <a:noFill/>
          <a:ln/>
        </p:spPr>
        <p:txBody>
          <a:bodyPr wrap="square" lIns="0" tIns="0" rIns="0" bIns="0" rtlCol="0" anchor="t"/>
          <a:lstStyle/>
          <a:p>
            <a:pPr marL="0" indent="0" algn="l">
              <a:lnSpc>
                <a:spcPts val="2850"/>
              </a:lnSpc>
              <a:buNone/>
            </a:pPr>
            <a:r>
              <a:rPr lang="en-US" sz="1750" b="1" dirty="0">
                <a:solidFill>
                  <a:srgbClr val="272525"/>
                </a:solidFill>
                <a:latin typeface="Lato" pitchFamily="34" charset="0"/>
                <a:ea typeface="Lato" pitchFamily="34" charset="-122"/>
                <a:cs typeface="Lato" pitchFamily="34" charset="-120"/>
              </a:rPr>
              <a:t>Test Comment</a:t>
            </a:r>
            <a:endParaRPr lang="en-US" sz="1750" dirty="0"/>
          </a:p>
        </p:txBody>
      </p:sp>
      <p:sp>
        <p:nvSpPr>
          <p:cNvPr id="27" name="Shape 25"/>
          <p:cNvSpPr/>
          <p:nvPr/>
        </p:nvSpPr>
        <p:spPr>
          <a:xfrm>
            <a:off x="801410" y="5900976"/>
            <a:ext cx="13027581" cy="1376124"/>
          </a:xfrm>
          <a:prstGeom prst="rect">
            <a:avLst/>
          </a:prstGeom>
          <a:solidFill>
            <a:srgbClr val="000000">
              <a:alpha val="4000"/>
            </a:srgbClr>
          </a:solidFill>
          <a:ln/>
        </p:spPr>
      </p:sp>
      <p:sp>
        <p:nvSpPr>
          <p:cNvPr id="28" name="Text 26"/>
          <p:cNvSpPr/>
          <p:nvPr/>
        </p:nvSpPr>
        <p:spPr>
          <a:xfrm>
            <a:off x="1028938" y="6044684"/>
            <a:ext cx="1402794"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1</a:t>
            </a:r>
            <a:endParaRPr lang="en-US" sz="1750" dirty="0"/>
          </a:p>
        </p:txBody>
      </p:sp>
      <p:sp>
        <p:nvSpPr>
          <p:cNvPr id="29" name="Text 27"/>
          <p:cNvSpPr/>
          <p:nvPr/>
        </p:nvSpPr>
        <p:spPr>
          <a:xfrm>
            <a:off x="2892981" y="6044684"/>
            <a:ext cx="1398984"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Find matching farmers</a:t>
            </a:r>
            <a:endParaRPr lang="en-US" sz="1750" dirty="0"/>
          </a:p>
        </p:txBody>
      </p:sp>
      <p:sp>
        <p:nvSpPr>
          <p:cNvPr id="30" name="Text 28"/>
          <p:cNvSpPr/>
          <p:nvPr/>
        </p:nvSpPr>
        <p:spPr>
          <a:xfrm>
            <a:off x="4753213" y="6044684"/>
            <a:ext cx="1398984"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Rice, 500kg</a:t>
            </a:r>
            <a:endParaRPr lang="en-US" sz="1750" dirty="0"/>
          </a:p>
        </p:txBody>
      </p:sp>
      <p:sp>
        <p:nvSpPr>
          <p:cNvPr id="31" name="Text 29"/>
          <p:cNvSpPr/>
          <p:nvPr/>
        </p:nvSpPr>
        <p:spPr>
          <a:xfrm>
            <a:off x="6613446" y="6044684"/>
            <a:ext cx="1400294"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Matching farmers displayed</a:t>
            </a:r>
            <a:endParaRPr lang="en-US" sz="1750" dirty="0"/>
          </a:p>
        </p:txBody>
      </p:sp>
      <p:sp>
        <p:nvSpPr>
          <p:cNvPr id="32" name="Text 30"/>
          <p:cNvSpPr/>
          <p:nvPr/>
        </p:nvSpPr>
        <p:spPr>
          <a:xfrm>
            <a:off x="8474988" y="6044684"/>
            <a:ext cx="1400294"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Matching farmers displayed</a:t>
            </a:r>
            <a:endParaRPr lang="en-US" sz="1750" dirty="0"/>
          </a:p>
        </p:txBody>
      </p:sp>
      <p:sp>
        <p:nvSpPr>
          <p:cNvPr id="33" name="Text 31"/>
          <p:cNvSpPr/>
          <p:nvPr/>
        </p:nvSpPr>
        <p:spPr>
          <a:xfrm>
            <a:off x="10336530" y="6044684"/>
            <a:ext cx="1400294"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Pass</a:t>
            </a:r>
            <a:endParaRPr lang="en-US" sz="1750" dirty="0"/>
          </a:p>
        </p:txBody>
      </p:sp>
      <p:sp>
        <p:nvSpPr>
          <p:cNvPr id="34" name="Text 32"/>
          <p:cNvSpPr/>
          <p:nvPr/>
        </p:nvSpPr>
        <p:spPr>
          <a:xfrm>
            <a:off x="12198072" y="6044684"/>
            <a:ext cx="1404104"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Matching works as expected</a:t>
            </a:r>
            <a:endParaRPr lang="en-US" sz="175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sp>
        <p:nvSpPr>
          <p:cNvPr id="2" name="Text 0"/>
          <p:cNvSpPr/>
          <p:nvPr/>
        </p:nvSpPr>
        <p:spPr>
          <a:xfrm>
            <a:off x="577572" y="455414"/>
            <a:ext cx="3300532" cy="412552"/>
          </a:xfrm>
          <a:prstGeom prst="rect">
            <a:avLst/>
          </a:prstGeom>
          <a:noFill/>
          <a:ln/>
        </p:spPr>
        <p:txBody>
          <a:bodyPr wrap="none" lIns="0" tIns="0" rIns="0" bIns="0" rtlCol="0" anchor="t"/>
          <a:lstStyle/>
          <a:p>
            <a:pPr marL="0" indent="0" algn="l">
              <a:lnSpc>
                <a:spcPts val="3200"/>
              </a:lnSpc>
              <a:buNone/>
            </a:pPr>
            <a:r>
              <a:rPr lang="en-US" sz="2550" dirty="0">
                <a:solidFill>
                  <a:srgbClr val="312F2B"/>
                </a:solidFill>
                <a:latin typeface="Gelasio" pitchFamily="34" charset="0"/>
                <a:ea typeface="Gelasio" pitchFamily="34" charset="-122"/>
                <a:cs typeface="Gelasio" pitchFamily="34" charset="-120"/>
              </a:rPr>
              <a:t>Execution</a:t>
            </a:r>
            <a:endParaRPr lang="en-US" sz="2550" dirty="0"/>
          </a:p>
        </p:txBody>
      </p:sp>
      <p:pic>
        <p:nvPicPr>
          <p:cNvPr id="3" name="Image 0" descr="preencoded.png"/>
          <p:cNvPicPr>
            <a:picLocks noChangeAspect="1"/>
          </p:cNvPicPr>
          <p:nvPr/>
        </p:nvPicPr>
        <p:blipFill>
          <a:blip r:embed="rId3"/>
          <a:stretch>
            <a:fillRect/>
          </a:stretch>
        </p:blipFill>
        <p:spPr>
          <a:xfrm>
            <a:off x="3166467" y="1198007"/>
            <a:ext cx="8297347" cy="6126599"/>
          </a:xfrm>
          <a:prstGeom prst="rect">
            <a:avLst/>
          </a:prstGeom>
        </p:spPr>
      </p:pic>
      <p:sp>
        <p:nvSpPr>
          <p:cNvPr id="4" name="Text 1"/>
          <p:cNvSpPr/>
          <p:nvPr/>
        </p:nvSpPr>
        <p:spPr>
          <a:xfrm>
            <a:off x="577572" y="7510224"/>
            <a:ext cx="13475256" cy="263962"/>
          </a:xfrm>
          <a:prstGeom prst="rect">
            <a:avLst/>
          </a:prstGeom>
          <a:noFill/>
          <a:ln/>
        </p:spPr>
        <p:txBody>
          <a:bodyPr wrap="none" lIns="0" tIns="0" rIns="0" bIns="0" rtlCol="0" anchor="t"/>
          <a:lstStyle/>
          <a:p>
            <a:pPr marL="0" indent="0" algn="l">
              <a:lnSpc>
                <a:spcPts val="2050"/>
              </a:lnSpc>
              <a:buNone/>
            </a:pPr>
            <a:endParaRPr lang="en-US" sz="125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sp>
        <p:nvSpPr>
          <p:cNvPr id="2" name="Text 0"/>
          <p:cNvSpPr/>
          <p:nvPr/>
        </p:nvSpPr>
        <p:spPr>
          <a:xfrm>
            <a:off x="748784" y="780812"/>
            <a:ext cx="13132832" cy="427792"/>
          </a:xfrm>
          <a:prstGeom prst="rect">
            <a:avLst/>
          </a:prstGeom>
          <a:noFill/>
          <a:ln/>
        </p:spPr>
        <p:txBody>
          <a:bodyPr wrap="none" lIns="0" tIns="0" rIns="0" bIns="0" rtlCol="0" anchor="t"/>
          <a:lstStyle/>
          <a:p>
            <a:pPr marL="0" indent="0" algn="l">
              <a:lnSpc>
                <a:spcPts val="3350"/>
              </a:lnSpc>
              <a:buNone/>
            </a:pPr>
            <a:r>
              <a:rPr lang="en-US" sz="2100" b="1" dirty="0">
                <a:solidFill>
                  <a:srgbClr val="272525"/>
                </a:solidFill>
                <a:latin typeface="Lato" pitchFamily="34" charset="0"/>
                <a:ea typeface="Lato" pitchFamily="34" charset="-122"/>
                <a:cs typeface="Lato" pitchFamily="34" charset="-120"/>
              </a:rPr>
              <a:t>User Interface</a:t>
            </a:r>
            <a:endParaRPr lang="en-US" sz="2100" dirty="0"/>
          </a:p>
        </p:txBody>
      </p:sp>
      <p:pic>
        <p:nvPicPr>
          <p:cNvPr id="3" name="Image 0" descr="preencoded.png"/>
          <p:cNvPicPr>
            <a:picLocks noChangeAspect="1"/>
          </p:cNvPicPr>
          <p:nvPr/>
        </p:nvPicPr>
        <p:blipFill>
          <a:blip r:embed="rId3"/>
          <a:stretch>
            <a:fillRect/>
          </a:stretch>
        </p:blipFill>
        <p:spPr>
          <a:xfrm>
            <a:off x="2450068" y="1449229"/>
            <a:ext cx="9730264" cy="619375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spTree>
      <p:nvGrpSpPr>
        <p:cNvPr id="1" name=""/>
        <p:cNvGrpSpPr/>
        <p:nvPr/>
      </p:nvGrpSpPr>
      <p:grpSpPr>
        <a:xfrm>
          <a:off x="0" y="0"/>
          <a:ext cx="0" cy="0"/>
          <a:chOff x="0" y="0"/>
          <a:chExt cx="0" cy="0"/>
        </a:xfrm>
      </p:grpSpPr>
      <p:sp>
        <p:nvSpPr>
          <p:cNvPr id="2" name="Text 0"/>
          <p:cNvSpPr/>
          <p:nvPr/>
        </p:nvSpPr>
        <p:spPr>
          <a:xfrm>
            <a:off x="772358" y="806648"/>
            <a:ext cx="13085683" cy="441365"/>
          </a:xfrm>
          <a:prstGeom prst="rect">
            <a:avLst/>
          </a:prstGeom>
          <a:noFill/>
          <a:ln/>
        </p:spPr>
        <p:txBody>
          <a:bodyPr wrap="none" lIns="0" tIns="0" rIns="0" bIns="0" rtlCol="0" anchor="t"/>
          <a:lstStyle/>
          <a:p>
            <a:pPr marL="0" indent="0" algn="l">
              <a:lnSpc>
                <a:spcPts val="3450"/>
              </a:lnSpc>
              <a:buNone/>
            </a:pPr>
            <a:r>
              <a:rPr lang="en-US" sz="2150" b="1" dirty="0">
                <a:solidFill>
                  <a:srgbClr val="272525"/>
                </a:solidFill>
                <a:latin typeface="Lato" pitchFamily="34" charset="0"/>
                <a:ea typeface="Lato" pitchFamily="34" charset="-122"/>
                <a:cs typeface="Lato" pitchFamily="34" charset="-120"/>
              </a:rPr>
              <a:t>Farmer Dashboard</a:t>
            </a:r>
            <a:endParaRPr lang="en-US" sz="2150" dirty="0"/>
          </a:p>
        </p:txBody>
      </p:sp>
      <p:pic>
        <p:nvPicPr>
          <p:cNvPr id="3" name="Image 0" descr="preencoded.png"/>
          <p:cNvPicPr>
            <a:picLocks noChangeAspect="1"/>
          </p:cNvPicPr>
          <p:nvPr/>
        </p:nvPicPr>
        <p:blipFill>
          <a:blip r:embed="rId3"/>
          <a:stretch>
            <a:fillRect/>
          </a:stretch>
        </p:blipFill>
        <p:spPr>
          <a:xfrm>
            <a:off x="2521148" y="1496258"/>
            <a:ext cx="9587984" cy="5523786"/>
          </a:xfrm>
          <a:prstGeom prst="rect">
            <a:avLst/>
          </a:prstGeom>
        </p:spPr>
      </p:pic>
      <p:sp>
        <p:nvSpPr>
          <p:cNvPr id="4" name="Text 1"/>
          <p:cNvSpPr/>
          <p:nvPr/>
        </p:nvSpPr>
        <p:spPr>
          <a:xfrm>
            <a:off x="772358" y="7268289"/>
            <a:ext cx="13085683" cy="353139"/>
          </a:xfrm>
          <a:prstGeom prst="rect">
            <a:avLst/>
          </a:prstGeom>
          <a:noFill/>
          <a:ln/>
        </p:spPr>
        <p:txBody>
          <a:bodyPr wrap="none" lIns="0" tIns="0" rIns="0" bIns="0" rtlCol="0" anchor="t"/>
          <a:lstStyle/>
          <a:p>
            <a:pPr marL="0" indent="0" algn="l">
              <a:lnSpc>
                <a:spcPts val="2750"/>
              </a:lnSpc>
              <a:buNone/>
            </a:pPr>
            <a:endParaRPr lang="en-US" sz="17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spTree>
      <p:nvGrpSpPr>
        <p:cNvPr id="1" name=""/>
        <p:cNvGrpSpPr/>
        <p:nvPr/>
      </p:nvGrpSpPr>
      <p:grpSpPr>
        <a:xfrm>
          <a:off x="0" y="0"/>
          <a:ext cx="0" cy="0"/>
          <a:chOff x="0" y="0"/>
          <a:chExt cx="0" cy="0"/>
        </a:xfrm>
      </p:grpSpPr>
      <p:sp>
        <p:nvSpPr>
          <p:cNvPr id="2" name="Text 0"/>
          <p:cNvSpPr/>
          <p:nvPr/>
        </p:nvSpPr>
        <p:spPr>
          <a:xfrm>
            <a:off x="677585" y="707827"/>
            <a:ext cx="13275231" cy="309682"/>
          </a:xfrm>
          <a:prstGeom prst="rect">
            <a:avLst/>
          </a:prstGeom>
          <a:noFill/>
          <a:ln/>
        </p:spPr>
        <p:txBody>
          <a:bodyPr wrap="none" lIns="0" tIns="0" rIns="0" bIns="0" rtlCol="0" anchor="t"/>
          <a:lstStyle/>
          <a:p>
            <a:pPr marL="0" indent="0" algn="l">
              <a:lnSpc>
                <a:spcPts val="2400"/>
              </a:lnSpc>
              <a:buNone/>
            </a:pPr>
            <a:endParaRPr lang="en-US" sz="1500" dirty="0"/>
          </a:p>
        </p:txBody>
      </p:sp>
      <p:pic>
        <p:nvPicPr>
          <p:cNvPr id="3" name="Image 0" descr="preencoded.png"/>
          <p:cNvPicPr>
            <a:picLocks noChangeAspect="1"/>
          </p:cNvPicPr>
          <p:nvPr/>
        </p:nvPicPr>
        <p:blipFill>
          <a:blip r:embed="rId3"/>
          <a:stretch>
            <a:fillRect/>
          </a:stretch>
        </p:blipFill>
        <p:spPr>
          <a:xfrm>
            <a:off x="3136702" y="1235273"/>
            <a:ext cx="8356997" cy="6460688"/>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spTree>
      <p:nvGrpSpPr>
        <p:cNvPr id="1" name=""/>
        <p:cNvGrpSpPr/>
        <p:nvPr/>
      </p:nvGrpSpPr>
      <p:grpSpPr>
        <a:xfrm>
          <a:off x="0" y="0"/>
          <a:ext cx="0" cy="0"/>
          <a:chOff x="0" y="0"/>
          <a:chExt cx="0" cy="0"/>
        </a:xfrm>
      </p:grpSpPr>
      <p:sp>
        <p:nvSpPr>
          <p:cNvPr id="2" name="Text 0"/>
          <p:cNvSpPr/>
          <p:nvPr/>
        </p:nvSpPr>
        <p:spPr>
          <a:xfrm>
            <a:off x="715089" y="746522"/>
            <a:ext cx="13200221" cy="408623"/>
          </a:xfrm>
          <a:prstGeom prst="rect">
            <a:avLst/>
          </a:prstGeom>
          <a:noFill/>
          <a:ln/>
        </p:spPr>
        <p:txBody>
          <a:bodyPr wrap="none" lIns="0" tIns="0" rIns="0" bIns="0" rtlCol="0" anchor="t"/>
          <a:lstStyle/>
          <a:p>
            <a:pPr marL="0" indent="0" algn="l">
              <a:lnSpc>
                <a:spcPts val="3200"/>
              </a:lnSpc>
              <a:buNone/>
            </a:pPr>
            <a:r>
              <a:rPr lang="en-US" sz="2000" b="1" dirty="0">
                <a:solidFill>
                  <a:srgbClr val="272525"/>
                </a:solidFill>
                <a:latin typeface="Lato" pitchFamily="34" charset="0"/>
                <a:ea typeface="Lato" pitchFamily="34" charset="-122"/>
                <a:cs typeface="Lato" pitchFamily="34" charset="-120"/>
              </a:rPr>
              <a:t>Demand Forecast page </a:t>
            </a:r>
            <a:endParaRPr lang="en-US" sz="2000" dirty="0"/>
          </a:p>
        </p:txBody>
      </p:sp>
      <p:sp>
        <p:nvSpPr>
          <p:cNvPr id="3" name="Text 1"/>
          <p:cNvSpPr/>
          <p:nvPr/>
        </p:nvSpPr>
        <p:spPr>
          <a:xfrm>
            <a:off x="715089" y="1384935"/>
            <a:ext cx="13200221" cy="326827"/>
          </a:xfrm>
          <a:prstGeom prst="rect">
            <a:avLst/>
          </a:prstGeom>
          <a:noFill/>
          <a:ln/>
        </p:spPr>
        <p:txBody>
          <a:bodyPr wrap="none" lIns="0" tIns="0" rIns="0" bIns="0" rtlCol="0" anchor="t"/>
          <a:lstStyle/>
          <a:p>
            <a:pPr marL="0" indent="0" algn="l">
              <a:lnSpc>
                <a:spcPts val="2550"/>
              </a:lnSpc>
              <a:buNone/>
            </a:pPr>
            <a:r>
              <a:rPr lang="en-US" sz="1600" b="1" dirty="0">
                <a:solidFill>
                  <a:srgbClr val="272525"/>
                </a:solidFill>
                <a:latin typeface="Lato" pitchFamily="34" charset="0"/>
                <a:ea typeface="Lato" pitchFamily="34" charset="-122"/>
                <a:cs typeface="Lato" pitchFamily="34" charset="-120"/>
              </a:rPr>
              <a:t>INPUT :</a:t>
            </a:r>
            <a:endParaRPr lang="en-US" sz="1600" dirty="0"/>
          </a:p>
        </p:txBody>
      </p:sp>
      <p:pic>
        <p:nvPicPr>
          <p:cNvPr id="4" name="Image 0" descr="preencoded.png"/>
          <p:cNvPicPr>
            <a:picLocks noChangeAspect="1"/>
          </p:cNvPicPr>
          <p:nvPr/>
        </p:nvPicPr>
        <p:blipFill>
          <a:blip r:embed="rId3"/>
          <a:stretch>
            <a:fillRect/>
          </a:stretch>
        </p:blipFill>
        <p:spPr>
          <a:xfrm>
            <a:off x="4386739" y="1941552"/>
            <a:ext cx="5856923" cy="4223861"/>
          </a:xfrm>
          <a:prstGeom prst="rect">
            <a:avLst/>
          </a:prstGeom>
        </p:spPr>
      </p:pic>
      <p:sp>
        <p:nvSpPr>
          <p:cNvPr id="5" name="Text 2"/>
          <p:cNvSpPr/>
          <p:nvPr/>
        </p:nvSpPr>
        <p:spPr>
          <a:xfrm>
            <a:off x="715089" y="6395204"/>
            <a:ext cx="13200221" cy="326827"/>
          </a:xfrm>
          <a:prstGeom prst="rect">
            <a:avLst/>
          </a:prstGeom>
          <a:noFill/>
          <a:ln/>
        </p:spPr>
        <p:txBody>
          <a:bodyPr wrap="none" lIns="0" tIns="0" rIns="0" bIns="0" rtlCol="0" anchor="t"/>
          <a:lstStyle/>
          <a:p>
            <a:pPr marL="0" indent="0" algn="l">
              <a:lnSpc>
                <a:spcPts val="2550"/>
              </a:lnSpc>
              <a:buNone/>
            </a:pPr>
            <a:endParaRPr lang="en-US" sz="1600" dirty="0"/>
          </a:p>
        </p:txBody>
      </p:sp>
      <p:sp>
        <p:nvSpPr>
          <p:cNvPr id="6" name="Text 3"/>
          <p:cNvSpPr/>
          <p:nvPr/>
        </p:nvSpPr>
        <p:spPr>
          <a:xfrm>
            <a:off x="715089" y="7028498"/>
            <a:ext cx="5107781" cy="638413"/>
          </a:xfrm>
          <a:prstGeom prst="rect">
            <a:avLst/>
          </a:prstGeom>
          <a:noFill/>
          <a:ln/>
        </p:spPr>
        <p:txBody>
          <a:bodyPr wrap="none" lIns="0" tIns="0" rIns="0" bIns="0" rtlCol="0" anchor="t"/>
          <a:lstStyle/>
          <a:p>
            <a:pPr marL="0" indent="0" algn="l">
              <a:lnSpc>
                <a:spcPts val="5000"/>
              </a:lnSpc>
              <a:buNone/>
            </a:pPr>
            <a:endParaRPr lang="en-US" sz="40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spTree>
      <p:nvGrpSpPr>
        <p:cNvPr id="1" name=""/>
        <p:cNvGrpSpPr/>
        <p:nvPr/>
      </p:nvGrpSpPr>
      <p:grpSpPr>
        <a:xfrm>
          <a:off x="0" y="0"/>
          <a:ext cx="0" cy="0"/>
          <a:chOff x="0" y="0"/>
          <a:chExt cx="0" cy="0"/>
        </a:xfrm>
      </p:grpSpPr>
      <p:sp>
        <p:nvSpPr>
          <p:cNvPr id="2" name="Text 0"/>
          <p:cNvSpPr/>
          <p:nvPr/>
        </p:nvSpPr>
        <p:spPr>
          <a:xfrm>
            <a:off x="793790" y="1318855"/>
            <a:ext cx="13042821" cy="453509"/>
          </a:xfrm>
          <a:prstGeom prst="rect">
            <a:avLst/>
          </a:prstGeom>
          <a:noFill/>
          <a:ln/>
        </p:spPr>
        <p:txBody>
          <a:bodyPr wrap="none" lIns="0" tIns="0" rIns="0" bIns="0" rtlCol="0" anchor="t"/>
          <a:lstStyle/>
          <a:p>
            <a:pPr marL="0" indent="0" algn="l">
              <a:lnSpc>
                <a:spcPts val="3550"/>
              </a:lnSpc>
              <a:buNone/>
            </a:pPr>
            <a:r>
              <a:rPr lang="en-US" sz="2200" b="1" dirty="0">
                <a:solidFill>
                  <a:srgbClr val="272525"/>
                </a:solidFill>
                <a:latin typeface="Lato" pitchFamily="34" charset="0"/>
                <a:ea typeface="Lato" pitchFamily="34" charset="-122"/>
                <a:cs typeface="Lato" pitchFamily="34" charset="-120"/>
              </a:rPr>
              <a:t>OUTPUT :</a:t>
            </a:r>
            <a:endParaRPr lang="en-US" sz="2200" dirty="0"/>
          </a:p>
        </p:txBody>
      </p:sp>
      <p:pic>
        <p:nvPicPr>
          <p:cNvPr id="3" name="Image 0" descr="preencoded.png"/>
          <p:cNvPicPr>
            <a:picLocks noChangeAspect="1"/>
          </p:cNvPicPr>
          <p:nvPr/>
        </p:nvPicPr>
        <p:blipFill>
          <a:blip r:embed="rId3"/>
          <a:stretch>
            <a:fillRect/>
          </a:stretch>
        </p:blipFill>
        <p:spPr>
          <a:xfrm>
            <a:off x="4322326" y="2027515"/>
            <a:ext cx="5985629" cy="5087183"/>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spTree>
      <p:nvGrpSpPr>
        <p:cNvPr id="1" name=""/>
        <p:cNvGrpSpPr/>
        <p:nvPr/>
      </p:nvGrpSpPr>
      <p:grpSpPr>
        <a:xfrm>
          <a:off x="0" y="0"/>
          <a:ext cx="0" cy="0"/>
          <a:chOff x="0" y="0"/>
          <a:chExt cx="0" cy="0"/>
        </a:xfrm>
      </p:grpSpPr>
      <p:sp>
        <p:nvSpPr>
          <p:cNvPr id="2" name="Text 0"/>
          <p:cNvSpPr/>
          <p:nvPr/>
        </p:nvSpPr>
        <p:spPr>
          <a:xfrm>
            <a:off x="699135" y="729020"/>
            <a:ext cx="13232130" cy="399455"/>
          </a:xfrm>
          <a:prstGeom prst="rect">
            <a:avLst/>
          </a:prstGeom>
          <a:noFill/>
          <a:ln/>
        </p:spPr>
        <p:txBody>
          <a:bodyPr wrap="none" lIns="0" tIns="0" rIns="0" bIns="0" rtlCol="0" anchor="t"/>
          <a:lstStyle/>
          <a:p>
            <a:pPr marL="0" indent="0" algn="l">
              <a:lnSpc>
                <a:spcPts val="3100"/>
              </a:lnSpc>
              <a:buNone/>
            </a:pPr>
            <a:r>
              <a:rPr lang="en-US" sz="1950" b="1" dirty="0">
                <a:solidFill>
                  <a:srgbClr val="272525"/>
                </a:solidFill>
                <a:latin typeface="Lato" pitchFamily="34" charset="0"/>
                <a:ea typeface="Lato" pitchFamily="34" charset="-122"/>
                <a:cs typeface="Lato" pitchFamily="34" charset="-120"/>
              </a:rPr>
              <a:t>Fill Crop details</a:t>
            </a:r>
            <a:endParaRPr lang="en-US" sz="1950" dirty="0"/>
          </a:p>
        </p:txBody>
      </p:sp>
      <p:pic>
        <p:nvPicPr>
          <p:cNvPr id="3" name="Image 0" descr="preencoded.png"/>
          <p:cNvPicPr>
            <a:picLocks noChangeAspect="1"/>
          </p:cNvPicPr>
          <p:nvPr/>
        </p:nvPicPr>
        <p:blipFill>
          <a:blip r:embed="rId3"/>
          <a:stretch>
            <a:fillRect/>
          </a:stretch>
        </p:blipFill>
        <p:spPr>
          <a:xfrm>
            <a:off x="3538776" y="1353145"/>
            <a:ext cx="7552730" cy="5782866"/>
          </a:xfrm>
          <a:prstGeom prst="rect">
            <a:avLst/>
          </a:prstGeom>
        </p:spPr>
      </p:pic>
      <p:sp>
        <p:nvSpPr>
          <p:cNvPr id="4" name="Text 1"/>
          <p:cNvSpPr/>
          <p:nvPr/>
        </p:nvSpPr>
        <p:spPr>
          <a:xfrm>
            <a:off x="699135" y="7360682"/>
            <a:ext cx="13232130" cy="319564"/>
          </a:xfrm>
          <a:prstGeom prst="rect">
            <a:avLst/>
          </a:prstGeom>
          <a:noFill/>
          <a:ln/>
        </p:spPr>
        <p:txBody>
          <a:bodyPr wrap="none" lIns="0" tIns="0" rIns="0" bIns="0" rtlCol="0" anchor="t"/>
          <a:lstStyle/>
          <a:p>
            <a:pPr marL="0" indent="0" algn="l">
              <a:lnSpc>
                <a:spcPts val="2500"/>
              </a:lnSpc>
              <a:buNone/>
            </a:pPr>
            <a:endParaRPr lang="en-US" sz="155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2504123" y="579239"/>
            <a:ext cx="9622155" cy="6097905"/>
          </a:xfrm>
          <a:prstGeom prst="rect">
            <a:avLst/>
          </a:prstGeom>
        </p:spPr>
      </p:pic>
      <p:sp>
        <p:nvSpPr>
          <p:cNvPr id="3" name="Text 0"/>
          <p:cNvSpPr/>
          <p:nvPr/>
        </p:nvSpPr>
        <p:spPr>
          <a:xfrm>
            <a:off x="737235" y="6993017"/>
            <a:ext cx="5265896" cy="658178"/>
          </a:xfrm>
          <a:prstGeom prst="rect">
            <a:avLst/>
          </a:prstGeom>
          <a:noFill/>
          <a:ln/>
        </p:spPr>
        <p:txBody>
          <a:bodyPr wrap="none" lIns="0" tIns="0" rIns="0" bIns="0" rtlCol="0" anchor="t"/>
          <a:lstStyle/>
          <a:p>
            <a:pPr marL="0" indent="0" algn="l">
              <a:lnSpc>
                <a:spcPts val="5150"/>
              </a:lnSpc>
              <a:buNone/>
            </a:pPr>
            <a:endParaRPr lang="en-US" sz="41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spTree>
      <p:nvGrpSpPr>
        <p:cNvPr id="1" name=""/>
        <p:cNvGrpSpPr/>
        <p:nvPr/>
      </p:nvGrpSpPr>
      <p:grpSpPr>
        <a:xfrm>
          <a:off x="0" y="0"/>
          <a:ext cx="0" cy="0"/>
          <a:chOff x="0" y="0"/>
          <a:chExt cx="0" cy="0"/>
        </a:xfrm>
      </p:grpSpPr>
      <p:sp>
        <p:nvSpPr>
          <p:cNvPr id="2" name="Text 0"/>
          <p:cNvSpPr/>
          <p:nvPr/>
        </p:nvSpPr>
        <p:spPr>
          <a:xfrm>
            <a:off x="420291" y="438150"/>
            <a:ext cx="13789819" cy="240149"/>
          </a:xfrm>
          <a:prstGeom prst="rect">
            <a:avLst/>
          </a:prstGeom>
          <a:noFill/>
          <a:ln/>
        </p:spPr>
        <p:txBody>
          <a:bodyPr wrap="none" lIns="0" tIns="0" rIns="0" bIns="0" rtlCol="0" anchor="t"/>
          <a:lstStyle/>
          <a:p>
            <a:pPr marL="0" indent="0" algn="l">
              <a:lnSpc>
                <a:spcPts val="1850"/>
              </a:lnSpc>
              <a:buNone/>
            </a:pPr>
            <a:r>
              <a:rPr lang="en-US" sz="1150" dirty="0">
                <a:solidFill>
                  <a:srgbClr val="272525"/>
                </a:solidFill>
                <a:latin typeface="Lato" pitchFamily="34" charset="0"/>
                <a:ea typeface="Lato" pitchFamily="34" charset="-122"/>
                <a:cs typeface="Lato" pitchFamily="34" charset="-120"/>
              </a:rPr>
              <a:t>Options :</a:t>
            </a:r>
            <a:endParaRPr lang="en-US" sz="1150" dirty="0"/>
          </a:p>
        </p:txBody>
      </p:sp>
      <p:pic>
        <p:nvPicPr>
          <p:cNvPr id="3" name="Image 0" descr="preencoded.png"/>
          <p:cNvPicPr>
            <a:picLocks noChangeAspect="1"/>
          </p:cNvPicPr>
          <p:nvPr/>
        </p:nvPicPr>
        <p:blipFill>
          <a:blip r:embed="rId3"/>
          <a:stretch>
            <a:fillRect/>
          </a:stretch>
        </p:blipFill>
        <p:spPr>
          <a:xfrm>
            <a:off x="3260729" y="1053464"/>
            <a:ext cx="8270189" cy="662454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320528"/>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Problem Statement</a:t>
            </a:r>
            <a:endParaRPr lang="en-US" sz="4450" dirty="0"/>
          </a:p>
        </p:txBody>
      </p:sp>
      <p:sp>
        <p:nvSpPr>
          <p:cNvPr id="3" name="Text 1"/>
          <p:cNvSpPr/>
          <p:nvPr/>
        </p:nvSpPr>
        <p:spPr>
          <a:xfrm>
            <a:off x="793790" y="3482935"/>
            <a:ext cx="13042821" cy="90701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Farmers face the challenge of not receiving fair compensation for their crops as distributors purchase them at lower prices.</a:t>
            </a:r>
            <a:endParaRPr lang="en-US" sz="1750" dirty="0"/>
          </a:p>
        </p:txBody>
      </p:sp>
      <p:sp>
        <p:nvSpPr>
          <p:cNvPr id="4" name="Text 2"/>
          <p:cNvSpPr/>
          <p:nvPr/>
        </p:nvSpPr>
        <p:spPr>
          <a:xfrm>
            <a:off x="793790" y="4469249"/>
            <a:ext cx="13042821" cy="90701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Due to market limitations, farmers cannot sell directly to consumers, resulting in reduced payments despite providing substantial quantities. </a:t>
            </a:r>
            <a:endParaRPr lang="en-US" sz="1750" dirty="0"/>
          </a:p>
        </p:txBody>
      </p:sp>
      <p:sp>
        <p:nvSpPr>
          <p:cNvPr id="5" name="Text 3"/>
          <p:cNvSpPr/>
          <p:nvPr/>
        </p:nvSpPr>
        <p:spPr>
          <a:xfrm>
            <a:off x="793790" y="5455563"/>
            <a:ext cx="13042821" cy="453509"/>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This creates an imbalance, leaving farmers at a financial disadvantage.</a:t>
            </a:r>
            <a:endParaRPr lang="en-US" sz="175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spTree>
      <p:nvGrpSpPr>
        <p:cNvPr id="1" name=""/>
        <p:cNvGrpSpPr/>
        <p:nvPr/>
      </p:nvGrpSpPr>
      <p:grpSpPr>
        <a:xfrm>
          <a:off x="0" y="0"/>
          <a:ext cx="0" cy="0"/>
          <a:chOff x="0" y="0"/>
          <a:chExt cx="0" cy="0"/>
        </a:xfrm>
      </p:grpSpPr>
      <p:sp>
        <p:nvSpPr>
          <p:cNvPr id="2" name="Text 0"/>
          <p:cNvSpPr/>
          <p:nvPr/>
        </p:nvSpPr>
        <p:spPr>
          <a:xfrm>
            <a:off x="715685" y="746284"/>
            <a:ext cx="13199031" cy="408980"/>
          </a:xfrm>
          <a:prstGeom prst="rect">
            <a:avLst/>
          </a:prstGeom>
          <a:noFill/>
          <a:ln/>
        </p:spPr>
        <p:txBody>
          <a:bodyPr wrap="none" lIns="0" tIns="0" rIns="0" bIns="0" rtlCol="0" anchor="t"/>
          <a:lstStyle/>
          <a:p>
            <a:pPr marL="0" indent="0" algn="l">
              <a:lnSpc>
                <a:spcPts val="3200"/>
              </a:lnSpc>
              <a:buNone/>
            </a:pPr>
            <a:r>
              <a:rPr lang="en-US" sz="2000" b="1" dirty="0">
                <a:solidFill>
                  <a:srgbClr val="272525"/>
                </a:solidFill>
                <a:latin typeface="Lato" pitchFamily="34" charset="0"/>
                <a:ea typeface="Lato" pitchFamily="34" charset="-122"/>
                <a:cs typeface="Lato" pitchFamily="34" charset="-120"/>
              </a:rPr>
              <a:t>Distributor page </a:t>
            </a:r>
            <a:endParaRPr lang="en-US" sz="2000" dirty="0"/>
          </a:p>
        </p:txBody>
      </p:sp>
      <p:pic>
        <p:nvPicPr>
          <p:cNvPr id="3" name="Image 0" descr="preencoded.png"/>
          <p:cNvPicPr>
            <a:picLocks noChangeAspect="1"/>
          </p:cNvPicPr>
          <p:nvPr/>
        </p:nvPicPr>
        <p:blipFill>
          <a:blip r:embed="rId3"/>
          <a:stretch>
            <a:fillRect/>
          </a:stretch>
        </p:blipFill>
        <p:spPr>
          <a:xfrm>
            <a:off x="1964531" y="1385292"/>
            <a:ext cx="10701338" cy="5339358"/>
          </a:xfrm>
          <a:prstGeom prst="rect">
            <a:avLst/>
          </a:prstGeom>
        </p:spPr>
      </p:pic>
      <p:sp>
        <p:nvSpPr>
          <p:cNvPr id="4" name="Text 1"/>
          <p:cNvSpPr/>
          <p:nvPr/>
        </p:nvSpPr>
        <p:spPr>
          <a:xfrm>
            <a:off x="715685" y="7031355"/>
            <a:ext cx="5112068" cy="639008"/>
          </a:xfrm>
          <a:prstGeom prst="rect">
            <a:avLst/>
          </a:prstGeom>
          <a:noFill/>
          <a:ln/>
        </p:spPr>
        <p:txBody>
          <a:bodyPr wrap="none" lIns="0" tIns="0" rIns="0" bIns="0" rtlCol="0" anchor="t"/>
          <a:lstStyle/>
          <a:p>
            <a:pPr marL="0" indent="0" algn="l">
              <a:lnSpc>
                <a:spcPts val="5000"/>
              </a:lnSpc>
              <a:buNone/>
            </a:pPr>
            <a:endParaRPr lang="en-US" sz="40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spTree>
      <p:nvGrpSpPr>
        <p:cNvPr id="1" name=""/>
        <p:cNvGrpSpPr/>
        <p:nvPr/>
      </p:nvGrpSpPr>
      <p:grpSpPr>
        <a:xfrm>
          <a:off x="0" y="0"/>
          <a:ext cx="0" cy="0"/>
          <a:chOff x="0" y="0"/>
          <a:chExt cx="0" cy="0"/>
        </a:xfrm>
      </p:grpSpPr>
      <p:sp>
        <p:nvSpPr>
          <p:cNvPr id="2" name="Text 0"/>
          <p:cNvSpPr/>
          <p:nvPr/>
        </p:nvSpPr>
        <p:spPr>
          <a:xfrm>
            <a:off x="670798" y="526971"/>
            <a:ext cx="2395657" cy="299442"/>
          </a:xfrm>
          <a:prstGeom prst="rect">
            <a:avLst/>
          </a:prstGeom>
          <a:noFill/>
          <a:ln/>
        </p:spPr>
        <p:txBody>
          <a:bodyPr wrap="none" lIns="0" tIns="0" rIns="0" bIns="0" rtlCol="0" anchor="t"/>
          <a:lstStyle/>
          <a:p>
            <a:pPr marL="0" indent="0" algn="l">
              <a:lnSpc>
                <a:spcPts val="2350"/>
              </a:lnSpc>
              <a:buNone/>
            </a:pPr>
            <a:r>
              <a:rPr lang="en-US" sz="1850" dirty="0">
                <a:solidFill>
                  <a:srgbClr val="312F2B"/>
                </a:solidFill>
                <a:latin typeface="Gelasio" pitchFamily="34" charset="0"/>
                <a:ea typeface="Gelasio" pitchFamily="34" charset="-122"/>
                <a:cs typeface="Gelasio" pitchFamily="34" charset="-120"/>
              </a:rPr>
              <a:t> </a:t>
            </a:r>
            <a:endParaRPr lang="en-US" sz="1850" dirty="0"/>
          </a:p>
        </p:txBody>
      </p:sp>
      <p:sp>
        <p:nvSpPr>
          <p:cNvPr id="3" name="Text 1"/>
          <p:cNvSpPr/>
          <p:nvPr/>
        </p:nvSpPr>
        <p:spPr>
          <a:xfrm>
            <a:off x="670798" y="1214318"/>
            <a:ext cx="2696408" cy="306705"/>
          </a:xfrm>
          <a:prstGeom prst="rect">
            <a:avLst/>
          </a:prstGeom>
          <a:noFill/>
          <a:ln/>
        </p:spPr>
        <p:txBody>
          <a:bodyPr wrap="none" lIns="0" tIns="0" rIns="0" bIns="0" rtlCol="0" anchor="t"/>
          <a:lstStyle/>
          <a:p>
            <a:pPr marL="0" indent="0" algn="l">
              <a:lnSpc>
                <a:spcPts val="2400"/>
              </a:lnSpc>
              <a:buNone/>
            </a:pPr>
            <a:endParaRPr lang="en-US" sz="1500" dirty="0"/>
          </a:p>
        </p:txBody>
      </p:sp>
      <p:pic>
        <p:nvPicPr>
          <p:cNvPr id="4" name="Image 0" descr="preencoded.png"/>
          <p:cNvPicPr>
            <a:picLocks noChangeAspect="1"/>
          </p:cNvPicPr>
          <p:nvPr/>
        </p:nvPicPr>
        <p:blipFill>
          <a:blip r:embed="rId3"/>
          <a:stretch>
            <a:fillRect/>
          </a:stretch>
        </p:blipFill>
        <p:spPr>
          <a:xfrm>
            <a:off x="3975973" y="1257419"/>
            <a:ext cx="6693456" cy="5548432"/>
          </a:xfrm>
          <a:prstGeom prst="rect">
            <a:avLst/>
          </a:prstGeom>
        </p:spPr>
      </p:pic>
      <p:sp>
        <p:nvSpPr>
          <p:cNvPr id="5" name="Text 2"/>
          <p:cNvSpPr/>
          <p:nvPr/>
        </p:nvSpPr>
        <p:spPr>
          <a:xfrm>
            <a:off x="11278195" y="1214318"/>
            <a:ext cx="2696408" cy="306705"/>
          </a:xfrm>
          <a:prstGeom prst="rect">
            <a:avLst/>
          </a:prstGeom>
          <a:noFill/>
          <a:ln/>
        </p:spPr>
        <p:txBody>
          <a:bodyPr wrap="none" lIns="0" tIns="0" rIns="0" bIns="0" rtlCol="0" anchor="t"/>
          <a:lstStyle/>
          <a:p>
            <a:pPr marL="0" indent="0" algn="l">
              <a:lnSpc>
                <a:spcPts val="2400"/>
              </a:lnSpc>
              <a:buNone/>
            </a:pPr>
            <a:endParaRPr lang="en-US" sz="1500" dirty="0"/>
          </a:p>
        </p:txBody>
      </p:sp>
      <p:sp>
        <p:nvSpPr>
          <p:cNvPr id="6" name="Text 3"/>
          <p:cNvSpPr/>
          <p:nvPr/>
        </p:nvSpPr>
        <p:spPr>
          <a:xfrm>
            <a:off x="670798" y="7236857"/>
            <a:ext cx="13288804" cy="306705"/>
          </a:xfrm>
          <a:prstGeom prst="rect">
            <a:avLst/>
          </a:prstGeom>
          <a:noFill/>
          <a:ln/>
        </p:spPr>
        <p:txBody>
          <a:bodyPr wrap="none" lIns="0" tIns="0" rIns="0" bIns="0" rtlCol="0" anchor="t"/>
          <a:lstStyle/>
          <a:p>
            <a:pPr marL="0" indent="0" algn="l">
              <a:lnSpc>
                <a:spcPts val="2400"/>
              </a:lnSpc>
              <a:buNone/>
            </a:pPr>
            <a:endParaRPr lang="en-US" sz="1500" dirty="0"/>
          </a:p>
        </p:txBody>
      </p:sp>
      <p:sp>
        <p:nvSpPr>
          <p:cNvPr id="7" name="Text 4"/>
          <p:cNvSpPr/>
          <p:nvPr/>
        </p:nvSpPr>
        <p:spPr>
          <a:xfrm>
            <a:off x="670798" y="7759065"/>
            <a:ext cx="13288804" cy="306705"/>
          </a:xfrm>
          <a:prstGeom prst="rect">
            <a:avLst/>
          </a:prstGeom>
          <a:noFill/>
          <a:ln/>
        </p:spPr>
        <p:txBody>
          <a:bodyPr wrap="none" lIns="0" tIns="0" rIns="0" bIns="0" rtlCol="0" anchor="t"/>
          <a:lstStyle/>
          <a:p>
            <a:pPr marL="0" indent="0" algn="l">
              <a:lnSpc>
                <a:spcPts val="2400"/>
              </a:lnSpc>
              <a:buNone/>
            </a:pPr>
            <a:endParaRPr lang="en-US" sz="15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3724275" y="579239"/>
            <a:ext cx="7181731" cy="6097905"/>
          </a:xfrm>
          <a:prstGeom prst="rect">
            <a:avLst/>
          </a:prstGeom>
        </p:spPr>
      </p:pic>
      <p:sp>
        <p:nvSpPr>
          <p:cNvPr id="3" name="Text 0"/>
          <p:cNvSpPr/>
          <p:nvPr/>
        </p:nvSpPr>
        <p:spPr>
          <a:xfrm>
            <a:off x="737235" y="6993017"/>
            <a:ext cx="5265896" cy="658178"/>
          </a:xfrm>
          <a:prstGeom prst="rect">
            <a:avLst/>
          </a:prstGeom>
          <a:noFill/>
          <a:ln/>
        </p:spPr>
        <p:txBody>
          <a:bodyPr wrap="none" lIns="0" tIns="0" rIns="0" bIns="0" rtlCol="0" anchor="t"/>
          <a:lstStyle/>
          <a:p>
            <a:pPr marL="0" indent="0" algn="l">
              <a:lnSpc>
                <a:spcPts val="5150"/>
              </a:lnSpc>
              <a:buNone/>
            </a:pPr>
            <a:endParaRPr lang="en-US" sz="41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spTree>
      <p:nvGrpSpPr>
        <p:cNvPr id="1" name=""/>
        <p:cNvGrpSpPr/>
        <p:nvPr/>
      </p:nvGrpSpPr>
      <p:grpSpPr>
        <a:xfrm>
          <a:off x="0" y="0"/>
          <a:ext cx="0" cy="0"/>
          <a:chOff x="0" y="0"/>
          <a:chExt cx="0" cy="0"/>
        </a:xfrm>
      </p:grpSpPr>
      <p:sp>
        <p:nvSpPr>
          <p:cNvPr id="2" name="Text 0"/>
          <p:cNvSpPr/>
          <p:nvPr/>
        </p:nvSpPr>
        <p:spPr>
          <a:xfrm>
            <a:off x="420291" y="438150"/>
            <a:ext cx="13789819" cy="240149"/>
          </a:xfrm>
          <a:prstGeom prst="rect">
            <a:avLst/>
          </a:prstGeom>
          <a:noFill/>
          <a:ln/>
        </p:spPr>
        <p:txBody>
          <a:bodyPr wrap="none" lIns="0" tIns="0" rIns="0" bIns="0" rtlCol="0" anchor="t"/>
          <a:lstStyle/>
          <a:p>
            <a:pPr marL="0" indent="0" algn="l">
              <a:lnSpc>
                <a:spcPts val="1850"/>
              </a:lnSpc>
              <a:buNone/>
            </a:pPr>
            <a:r>
              <a:rPr lang="en-US" sz="1150" dirty="0">
                <a:solidFill>
                  <a:srgbClr val="272525"/>
                </a:solidFill>
                <a:latin typeface="Lato" pitchFamily="34" charset="0"/>
                <a:ea typeface="Lato" pitchFamily="34" charset="-122"/>
                <a:cs typeface="Lato" pitchFamily="34" charset="-120"/>
              </a:rPr>
              <a:t>Options</a:t>
            </a:r>
            <a:endParaRPr lang="en-US" sz="1150" dirty="0"/>
          </a:p>
        </p:txBody>
      </p:sp>
      <p:pic>
        <p:nvPicPr>
          <p:cNvPr id="3" name="Image 0" descr="preencoded.png"/>
          <p:cNvPicPr>
            <a:picLocks noChangeAspect="1"/>
          </p:cNvPicPr>
          <p:nvPr/>
        </p:nvPicPr>
        <p:blipFill>
          <a:blip r:embed="rId3"/>
          <a:stretch>
            <a:fillRect/>
          </a:stretch>
        </p:blipFill>
        <p:spPr>
          <a:xfrm>
            <a:off x="5060037" y="813316"/>
            <a:ext cx="4510326" cy="3476387"/>
          </a:xfrm>
          <a:prstGeom prst="rect">
            <a:avLst/>
          </a:prstGeom>
        </p:spPr>
      </p:pic>
      <p:pic>
        <p:nvPicPr>
          <p:cNvPr id="4" name="Image 1" descr="preencoded.png"/>
          <p:cNvPicPr>
            <a:picLocks noChangeAspect="1"/>
          </p:cNvPicPr>
          <p:nvPr/>
        </p:nvPicPr>
        <p:blipFill>
          <a:blip r:embed="rId4"/>
          <a:stretch>
            <a:fillRect/>
          </a:stretch>
        </p:blipFill>
        <p:spPr>
          <a:xfrm>
            <a:off x="5067300" y="4424720"/>
            <a:ext cx="4495681" cy="3476387"/>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Slide 34">
    <p:spTree>
      <p:nvGrpSpPr>
        <p:cNvPr id="1" name=""/>
        <p:cNvGrpSpPr/>
        <p:nvPr/>
      </p:nvGrpSpPr>
      <p:grpSpPr>
        <a:xfrm>
          <a:off x="0" y="0"/>
          <a:ext cx="0" cy="0"/>
          <a:chOff x="0" y="0"/>
          <a:chExt cx="0" cy="0"/>
        </a:xfrm>
      </p:grpSpPr>
      <p:sp>
        <p:nvSpPr>
          <p:cNvPr id="2" name="Text 0"/>
          <p:cNvSpPr/>
          <p:nvPr/>
        </p:nvSpPr>
        <p:spPr>
          <a:xfrm>
            <a:off x="793790" y="1787723"/>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CONCLUSION </a:t>
            </a:r>
            <a:endParaRPr lang="en-US" sz="4450" dirty="0"/>
          </a:p>
        </p:txBody>
      </p:sp>
      <p:sp>
        <p:nvSpPr>
          <p:cNvPr id="3" name="Text 1"/>
          <p:cNvSpPr/>
          <p:nvPr/>
        </p:nvSpPr>
        <p:spPr>
          <a:xfrm>
            <a:off x="793790" y="2950131"/>
            <a:ext cx="13042821" cy="90701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Our approach aims to ensure that farmers receive fair compensation for their hard work by providing multiple distributor options.</a:t>
            </a:r>
            <a:endParaRPr lang="en-US" sz="1750" dirty="0"/>
          </a:p>
        </p:txBody>
      </p:sp>
      <p:sp>
        <p:nvSpPr>
          <p:cNvPr id="4" name="Text 2"/>
          <p:cNvSpPr/>
          <p:nvPr/>
        </p:nvSpPr>
        <p:spPr>
          <a:xfrm>
            <a:off x="793790" y="3936444"/>
            <a:ext cx="13042821" cy="453509"/>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Allowing them to get the correct price for their crop quantity. </a:t>
            </a:r>
            <a:endParaRPr lang="en-US" sz="1750" dirty="0"/>
          </a:p>
        </p:txBody>
      </p:sp>
      <p:sp>
        <p:nvSpPr>
          <p:cNvPr id="5" name="Text 3"/>
          <p:cNvSpPr/>
          <p:nvPr/>
        </p:nvSpPr>
        <p:spPr>
          <a:xfrm>
            <a:off x="793790" y="4469249"/>
            <a:ext cx="13042821" cy="453509"/>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By using machine learning for demand forecast , farmers make better decisions.</a:t>
            </a:r>
            <a:endParaRPr lang="en-US" sz="1750" dirty="0"/>
          </a:p>
        </p:txBody>
      </p:sp>
      <p:sp>
        <p:nvSpPr>
          <p:cNvPr id="6" name="Text 4"/>
          <p:cNvSpPr/>
          <p:nvPr/>
        </p:nvSpPr>
        <p:spPr>
          <a:xfrm>
            <a:off x="793790" y="5002054"/>
            <a:ext cx="13042821" cy="90701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Additionally, by tracing the lifespan of crops, we can find ways to repurpose them for other uses, reducing waste and maximizing value.</a:t>
            </a:r>
            <a:endParaRPr lang="en-US" sz="1750" dirty="0"/>
          </a:p>
        </p:txBody>
      </p:sp>
      <p:sp>
        <p:nvSpPr>
          <p:cNvPr id="7" name="Text 5"/>
          <p:cNvSpPr/>
          <p:nvPr/>
        </p:nvSpPr>
        <p:spPr>
          <a:xfrm>
            <a:off x="793790" y="5988368"/>
            <a:ext cx="13042821" cy="453509"/>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Over all this contributes more efficient , balanced , farmer friendly supply chain.</a:t>
            </a:r>
            <a:endParaRPr lang="en-US" sz="175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Slide 35">
    <p:spTree>
      <p:nvGrpSpPr>
        <p:cNvPr id="1" name=""/>
        <p:cNvGrpSpPr/>
        <p:nvPr/>
      </p:nvGrpSpPr>
      <p:grpSpPr>
        <a:xfrm>
          <a:off x="0" y="0"/>
          <a:ext cx="0" cy="0"/>
          <a:chOff x="0" y="0"/>
          <a:chExt cx="0" cy="0"/>
        </a:xfrm>
      </p:grpSpPr>
      <p:sp>
        <p:nvSpPr>
          <p:cNvPr id="2" name="Text 0"/>
          <p:cNvSpPr/>
          <p:nvPr/>
        </p:nvSpPr>
        <p:spPr>
          <a:xfrm>
            <a:off x="793790" y="2541270"/>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3" name="Text 1"/>
          <p:cNvSpPr/>
          <p:nvPr/>
        </p:nvSpPr>
        <p:spPr>
          <a:xfrm>
            <a:off x="793790" y="3159323"/>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4" name="Text 2"/>
          <p:cNvSpPr/>
          <p:nvPr/>
        </p:nvSpPr>
        <p:spPr>
          <a:xfrm>
            <a:off x="4479846" y="3862388"/>
            <a:ext cx="5670590" cy="708779"/>
          </a:xfrm>
          <a:prstGeom prst="rect">
            <a:avLst/>
          </a:prstGeom>
          <a:noFill/>
          <a:ln/>
        </p:spPr>
        <p:txBody>
          <a:bodyPr wrap="none" lIns="0" tIns="0" rIns="0" bIns="0" rtlCol="0" anchor="t"/>
          <a:lstStyle/>
          <a:p>
            <a:pPr marL="0" indent="0" algn="ctr">
              <a:lnSpc>
                <a:spcPts val="5550"/>
              </a:lnSpc>
              <a:buNone/>
            </a:pPr>
            <a:r>
              <a:rPr lang="en-US" sz="4450" dirty="0">
                <a:solidFill>
                  <a:srgbClr val="312F2B"/>
                </a:solidFill>
                <a:latin typeface="Gelasio" pitchFamily="34" charset="0"/>
                <a:ea typeface="Gelasio" pitchFamily="34" charset="-122"/>
                <a:cs typeface="Gelasio" pitchFamily="34" charset="-120"/>
              </a:rPr>
              <a:t> Thank You</a:t>
            </a:r>
            <a:endParaRPr lang="en-US" sz="4450" dirty="0"/>
          </a:p>
        </p:txBody>
      </p:sp>
      <p:sp>
        <p:nvSpPr>
          <p:cNvPr id="5" name="Text 3"/>
          <p:cNvSpPr/>
          <p:nvPr/>
        </p:nvSpPr>
        <p:spPr>
          <a:xfrm>
            <a:off x="793790" y="4911328"/>
            <a:ext cx="13042821" cy="362903"/>
          </a:xfrm>
          <a:prstGeom prst="rect">
            <a:avLst/>
          </a:prstGeom>
          <a:noFill/>
          <a:ln/>
        </p:spPr>
        <p:txBody>
          <a:bodyPr wrap="none" lIns="0" tIns="0" rIns="0" bIns="0" rtlCol="0" anchor="t"/>
          <a:lstStyle/>
          <a:p>
            <a:pPr marL="0" indent="0" algn="ctr">
              <a:lnSpc>
                <a:spcPts val="2850"/>
              </a:lnSpc>
              <a:buNone/>
            </a:pPr>
            <a:endParaRPr lang="en-US" sz="1750" dirty="0"/>
          </a:p>
        </p:txBody>
      </p:sp>
      <p:sp>
        <p:nvSpPr>
          <p:cNvPr id="6" name="Text 4"/>
          <p:cNvSpPr/>
          <p:nvPr/>
        </p:nvSpPr>
        <p:spPr>
          <a:xfrm>
            <a:off x="793790" y="5529382"/>
            <a:ext cx="13042821" cy="362903"/>
          </a:xfrm>
          <a:prstGeom prst="rect">
            <a:avLst/>
          </a:prstGeom>
          <a:noFill/>
          <a:ln/>
        </p:spPr>
        <p:txBody>
          <a:bodyPr wrap="none" lIns="0" tIns="0" rIns="0" bIns="0" rtlCol="0" anchor="t"/>
          <a:lstStyle/>
          <a:p>
            <a:pPr marL="0" indent="0" algn="ctr">
              <a:lnSpc>
                <a:spcPts val="2850"/>
              </a:lnSpc>
              <a:buNone/>
            </a:pP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97098" y="602694"/>
            <a:ext cx="2559487" cy="319921"/>
          </a:xfrm>
          <a:prstGeom prst="rect">
            <a:avLst/>
          </a:prstGeom>
          <a:noFill/>
          <a:ln/>
        </p:spPr>
        <p:txBody>
          <a:bodyPr wrap="none" lIns="0" tIns="0" rIns="0" bIns="0" rtlCol="0" anchor="t"/>
          <a:lstStyle/>
          <a:p>
            <a:pPr marL="0" indent="0" algn="l">
              <a:lnSpc>
                <a:spcPts val="2500"/>
              </a:lnSpc>
              <a:buNone/>
            </a:pPr>
            <a:r>
              <a:rPr lang="en-US" sz="2000" dirty="0">
                <a:solidFill>
                  <a:srgbClr val="312F2B"/>
                </a:solidFill>
                <a:latin typeface="Gelasio" pitchFamily="34" charset="0"/>
                <a:ea typeface="Gelasio" pitchFamily="34" charset="-122"/>
                <a:cs typeface="Gelasio" pitchFamily="34" charset="-120"/>
              </a:rPr>
              <a:t>SRS TABLE:</a:t>
            </a:r>
            <a:endParaRPr lang="en-US" sz="2000" dirty="0"/>
          </a:p>
        </p:txBody>
      </p:sp>
      <p:sp>
        <p:nvSpPr>
          <p:cNvPr id="3" name="Shape 1"/>
          <p:cNvSpPr/>
          <p:nvPr/>
        </p:nvSpPr>
        <p:spPr>
          <a:xfrm>
            <a:off x="597098" y="1263848"/>
            <a:ext cx="13436203" cy="6363057"/>
          </a:xfrm>
          <a:prstGeom prst="roundRect">
            <a:avLst>
              <a:gd name="adj" fmla="val 1126"/>
            </a:avLst>
          </a:prstGeom>
          <a:noFill/>
          <a:ln w="7620">
            <a:solidFill>
              <a:srgbClr val="000000">
                <a:alpha val="8000"/>
              </a:srgbClr>
            </a:solidFill>
            <a:prstDash val="solid"/>
          </a:ln>
        </p:spPr>
      </p:sp>
      <p:sp>
        <p:nvSpPr>
          <p:cNvPr id="4" name="Shape 2"/>
          <p:cNvSpPr/>
          <p:nvPr/>
        </p:nvSpPr>
        <p:spPr>
          <a:xfrm>
            <a:off x="604718" y="1271468"/>
            <a:ext cx="13420963" cy="492681"/>
          </a:xfrm>
          <a:prstGeom prst="rect">
            <a:avLst/>
          </a:prstGeom>
          <a:solidFill>
            <a:srgbClr val="FFFFFF">
              <a:alpha val="4000"/>
            </a:srgbClr>
          </a:solidFill>
          <a:ln/>
        </p:spPr>
      </p:sp>
      <p:sp>
        <p:nvSpPr>
          <p:cNvPr id="5" name="Text 3"/>
          <p:cNvSpPr/>
          <p:nvPr/>
        </p:nvSpPr>
        <p:spPr>
          <a:xfrm>
            <a:off x="775692" y="1381363"/>
            <a:ext cx="998339" cy="272891"/>
          </a:xfrm>
          <a:prstGeom prst="rect">
            <a:avLst/>
          </a:prstGeom>
          <a:noFill/>
          <a:ln/>
        </p:spPr>
        <p:txBody>
          <a:bodyPr wrap="none" lIns="0" tIns="0" rIns="0" bIns="0" rtlCol="0" anchor="t"/>
          <a:lstStyle/>
          <a:p>
            <a:pPr marL="0" indent="0" algn="l">
              <a:lnSpc>
                <a:spcPts val="2100"/>
              </a:lnSpc>
              <a:buNone/>
            </a:pPr>
            <a:r>
              <a:rPr lang="en-US" sz="1300" b="1" dirty="0">
                <a:solidFill>
                  <a:srgbClr val="272525"/>
                </a:solidFill>
                <a:latin typeface="Lato" pitchFamily="34" charset="0"/>
                <a:ea typeface="Lato" pitchFamily="34" charset="-122"/>
                <a:cs typeface="Lato" pitchFamily="34" charset="-120"/>
              </a:rPr>
              <a:t>S. No</a:t>
            </a:r>
            <a:endParaRPr lang="en-US" sz="1300" dirty="0"/>
          </a:p>
        </p:txBody>
      </p:sp>
      <p:sp>
        <p:nvSpPr>
          <p:cNvPr id="6" name="Text 4"/>
          <p:cNvSpPr/>
          <p:nvPr/>
        </p:nvSpPr>
        <p:spPr>
          <a:xfrm>
            <a:off x="2122884" y="1381363"/>
            <a:ext cx="1799749" cy="272891"/>
          </a:xfrm>
          <a:prstGeom prst="rect">
            <a:avLst/>
          </a:prstGeom>
          <a:noFill/>
          <a:ln/>
        </p:spPr>
        <p:txBody>
          <a:bodyPr wrap="none" lIns="0" tIns="0" rIns="0" bIns="0" rtlCol="0" anchor="t"/>
          <a:lstStyle/>
          <a:p>
            <a:pPr marL="0" indent="0" algn="l">
              <a:lnSpc>
                <a:spcPts val="2100"/>
              </a:lnSpc>
              <a:buNone/>
            </a:pPr>
            <a:r>
              <a:rPr lang="en-US" sz="1300" b="1" dirty="0">
                <a:solidFill>
                  <a:srgbClr val="272525"/>
                </a:solidFill>
                <a:latin typeface="Lato" pitchFamily="34" charset="0"/>
                <a:ea typeface="Lato" pitchFamily="34" charset="-122"/>
                <a:cs typeface="Lato" pitchFamily="34" charset="-120"/>
              </a:rPr>
              <a:t>Requirement ID</a:t>
            </a:r>
            <a:endParaRPr lang="en-US" sz="1300" dirty="0"/>
          </a:p>
        </p:txBody>
      </p:sp>
      <p:sp>
        <p:nvSpPr>
          <p:cNvPr id="7" name="Text 5"/>
          <p:cNvSpPr/>
          <p:nvPr/>
        </p:nvSpPr>
        <p:spPr>
          <a:xfrm>
            <a:off x="4271486" y="1381363"/>
            <a:ext cx="2649379" cy="272891"/>
          </a:xfrm>
          <a:prstGeom prst="rect">
            <a:avLst/>
          </a:prstGeom>
          <a:noFill/>
          <a:ln/>
        </p:spPr>
        <p:txBody>
          <a:bodyPr wrap="none" lIns="0" tIns="0" rIns="0" bIns="0" rtlCol="0" anchor="t"/>
          <a:lstStyle/>
          <a:p>
            <a:pPr marL="0" indent="0" algn="l">
              <a:lnSpc>
                <a:spcPts val="2100"/>
              </a:lnSpc>
              <a:buNone/>
            </a:pPr>
            <a:r>
              <a:rPr lang="en-US" sz="1300" b="1" dirty="0">
                <a:solidFill>
                  <a:srgbClr val="272525"/>
                </a:solidFill>
                <a:latin typeface="Lato" pitchFamily="34" charset="0"/>
                <a:ea typeface="Lato" pitchFamily="34" charset="-122"/>
                <a:cs typeface="Lato" pitchFamily="34" charset="-120"/>
              </a:rPr>
              <a:t>Requirement Name</a:t>
            </a:r>
            <a:endParaRPr lang="en-US" sz="1300" dirty="0"/>
          </a:p>
        </p:txBody>
      </p:sp>
      <p:sp>
        <p:nvSpPr>
          <p:cNvPr id="8" name="Text 6"/>
          <p:cNvSpPr/>
          <p:nvPr/>
        </p:nvSpPr>
        <p:spPr>
          <a:xfrm>
            <a:off x="7269718" y="1381363"/>
            <a:ext cx="3973949" cy="272891"/>
          </a:xfrm>
          <a:prstGeom prst="rect">
            <a:avLst/>
          </a:prstGeom>
          <a:noFill/>
          <a:ln/>
        </p:spPr>
        <p:txBody>
          <a:bodyPr wrap="none" lIns="0" tIns="0" rIns="0" bIns="0" rtlCol="0" anchor="t"/>
          <a:lstStyle/>
          <a:p>
            <a:pPr marL="0" indent="0" algn="l">
              <a:lnSpc>
                <a:spcPts val="2100"/>
              </a:lnSpc>
              <a:buNone/>
            </a:pPr>
            <a:r>
              <a:rPr lang="en-US" sz="1300" b="1" dirty="0">
                <a:solidFill>
                  <a:srgbClr val="272525"/>
                </a:solidFill>
                <a:latin typeface="Lato" pitchFamily="34" charset="0"/>
                <a:ea typeface="Lato" pitchFamily="34" charset="-122"/>
                <a:cs typeface="Lato" pitchFamily="34" charset="-120"/>
              </a:rPr>
              <a:t>Requirement Description</a:t>
            </a:r>
            <a:endParaRPr lang="en-US" sz="1300" dirty="0"/>
          </a:p>
        </p:txBody>
      </p:sp>
      <p:sp>
        <p:nvSpPr>
          <p:cNvPr id="9" name="Text 7"/>
          <p:cNvSpPr/>
          <p:nvPr/>
        </p:nvSpPr>
        <p:spPr>
          <a:xfrm>
            <a:off x="11592520" y="1381363"/>
            <a:ext cx="2262545" cy="272891"/>
          </a:xfrm>
          <a:prstGeom prst="rect">
            <a:avLst/>
          </a:prstGeom>
          <a:noFill/>
          <a:ln/>
        </p:spPr>
        <p:txBody>
          <a:bodyPr wrap="none" lIns="0" tIns="0" rIns="0" bIns="0" rtlCol="0" anchor="t"/>
          <a:lstStyle/>
          <a:p>
            <a:pPr marL="0" indent="0" algn="l">
              <a:lnSpc>
                <a:spcPts val="2100"/>
              </a:lnSpc>
              <a:buNone/>
            </a:pPr>
            <a:r>
              <a:rPr lang="en-US" sz="1300" b="1" dirty="0">
                <a:solidFill>
                  <a:srgbClr val="272525"/>
                </a:solidFill>
                <a:latin typeface="Lato" pitchFamily="34" charset="0"/>
                <a:ea typeface="Lato" pitchFamily="34" charset="-122"/>
                <a:cs typeface="Lato" pitchFamily="34" charset="-120"/>
              </a:rPr>
              <a:t>Essential/Desirable</a:t>
            </a:r>
            <a:endParaRPr lang="en-US" sz="1300" dirty="0"/>
          </a:p>
        </p:txBody>
      </p:sp>
      <p:sp>
        <p:nvSpPr>
          <p:cNvPr id="10" name="Shape 8"/>
          <p:cNvSpPr/>
          <p:nvPr/>
        </p:nvSpPr>
        <p:spPr>
          <a:xfrm>
            <a:off x="604718" y="1764149"/>
            <a:ext cx="13420963" cy="867847"/>
          </a:xfrm>
          <a:prstGeom prst="rect">
            <a:avLst/>
          </a:prstGeom>
          <a:solidFill>
            <a:srgbClr val="000000">
              <a:alpha val="4000"/>
            </a:srgbClr>
          </a:solidFill>
          <a:ln/>
        </p:spPr>
      </p:sp>
      <p:sp>
        <p:nvSpPr>
          <p:cNvPr id="11" name="Text 9"/>
          <p:cNvSpPr/>
          <p:nvPr/>
        </p:nvSpPr>
        <p:spPr>
          <a:xfrm>
            <a:off x="775692" y="1874044"/>
            <a:ext cx="99833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1</a:t>
            </a:r>
            <a:endParaRPr lang="en-US" sz="1300" dirty="0"/>
          </a:p>
        </p:txBody>
      </p:sp>
      <p:sp>
        <p:nvSpPr>
          <p:cNvPr id="12" name="Text 10"/>
          <p:cNvSpPr/>
          <p:nvPr/>
        </p:nvSpPr>
        <p:spPr>
          <a:xfrm>
            <a:off x="2122884" y="1874044"/>
            <a:ext cx="179974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REQ-001</a:t>
            </a:r>
            <a:endParaRPr lang="en-US" sz="1300" dirty="0"/>
          </a:p>
        </p:txBody>
      </p:sp>
      <p:sp>
        <p:nvSpPr>
          <p:cNvPr id="13" name="Text 11"/>
          <p:cNvSpPr/>
          <p:nvPr/>
        </p:nvSpPr>
        <p:spPr>
          <a:xfrm>
            <a:off x="4271486" y="1874044"/>
            <a:ext cx="264937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Check Demand Forecast</a:t>
            </a:r>
            <a:endParaRPr lang="en-US" sz="1300" dirty="0"/>
          </a:p>
        </p:txBody>
      </p:sp>
      <p:sp>
        <p:nvSpPr>
          <p:cNvPr id="14" name="Text 12"/>
          <p:cNvSpPr/>
          <p:nvPr/>
        </p:nvSpPr>
        <p:spPr>
          <a:xfrm>
            <a:off x="7269718" y="1874044"/>
            <a:ext cx="397394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The system must provide demand forecasts to help</a:t>
            </a:r>
            <a:endParaRPr lang="en-US" sz="1300" dirty="0"/>
          </a:p>
        </p:txBody>
      </p:sp>
      <p:sp>
        <p:nvSpPr>
          <p:cNvPr id="15" name="Text 13"/>
          <p:cNvSpPr/>
          <p:nvPr/>
        </p:nvSpPr>
        <p:spPr>
          <a:xfrm>
            <a:off x="7269718" y="2249210"/>
            <a:ext cx="397394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farmers decide which crops to yield.</a:t>
            </a:r>
            <a:endParaRPr lang="en-US" sz="1300" dirty="0"/>
          </a:p>
        </p:txBody>
      </p:sp>
      <p:sp>
        <p:nvSpPr>
          <p:cNvPr id="16" name="Text 14"/>
          <p:cNvSpPr/>
          <p:nvPr/>
        </p:nvSpPr>
        <p:spPr>
          <a:xfrm>
            <a:off x="11592520" y="1874044"/>
            <a:ext cx="2262545"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Essential</a:t>
            </a:r>
            <a:endParaRPr lang="en-US" sz="1300" dirty="0"/>
          </a:p>
        </p:txBody>
      </p:sp>
      <p:sp>
        <p:nvSpPr>
          <p:cNvPr id="17" name="Shape 15"/>
          <p:cNvSpPr/>
          <p:nvPr/>
        </p:nvSpPr>
        <p:spPr>
          <a:xfrm>
            <a:off x="604718" y="2631996"/>
            <a:ext cx="13420963" cy="1243013"/>
          </a:xfrm>
          <a:prstGeom prst="rect">
            <a:avLst/>
          </a:prstGeom>
          <a:solidFill>
            <a:srgbClr val="FFFFFF">
              <a:alpha val="4000"/>
            </a:srgbClr>
          </a:solidFill>
          <a:ln/>
        </p:spPr>
      </p:sp>
      <p:sp>
        <p:nvSpPr>
          <p:cNvPr id="18" name="Text 16"/>
          <p:cNvSpPr/>
          <p:nvPr/>
        </p:nvSpPr>
        <p:spPr>
          <a:xfrm>
            <a:off x="775692" y="2741890"/>
            <a:ext cx="99833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2</a:t>
            </a:r>
            <a:endParaRPr lang="en-US" sz="1300" dirty="0"/>
          </a:p>
        </p:txBody>
      </p:sp>
      <p:sp>
        <p:nvSpPr>
          <p:cNvPr id="19" name="Text 17"/>
          <p:cNvSpPr/>
          <p:nvPr/>
        </p:nvSpPr>
        <p:spPr>
          <a:xfrm>
            <a:off x="2122884" y="2741890"/>
            <a:ext cx="179974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REQ-002</a:t>
            </a:r>
            <a:endParaRPr lang="en-US" sz="1300" dirty="0"/>
          </a:p>
        </p:txBody>
      </p:sp>
      <p:sp>
        <p:nvSpPr>
          <p:cNvPr id="20" name="Text 18"/>
          <p:cNvSpPr/>
          <p:nvPr/>
        </p:nvSpPr>
        <p:spPr>
          <a:xfrm>
            <a:off x="4271486" y="2741890"/>
            <a:ext cx="264937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Fill Crop Details</a:t>
            </a:r>
            <a:endParaRPr lang="en-US" sz="1300" dirty="0"/>
          </a:p>
        </p:txBody>
      </p:sp>
      <p:sp>
        <p:nvSpPr>
          <p:cNvPr id="21" name="Text 19"/>
          <p:cNvSpPr/>
          <p:nvPr/>
        </p:nvSpPr>
        <p:spPr>
          <a:xfrm>
            <a:off x="7269718" y="2741890"/>
            <a:ext cx="397394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The system must</a:t>
            </a:r>
            <a:endParaRPr lang="en-US" sz="1300" dirty="0"/>
          </a:p>
        </p:txBody>
      </p:sp>
      <p:sp>
        <p:nvSpPr>
          <p:cNvPr id="22" name="Text 20"/>
          <p:cNvSpPr/>
          <p:nvPr/>
        </p:nvSpPr>
        <p:spPr>
          <a:xfrm>
            <a:off x="7269718" y="3117056"/>
            <a:ext cx="397394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allow farmers to enter crop details for</a:t>
            </a:r>
            <a:endParaRPr lang="en-US" sz="1300" dirty="0"/>
          </a:p>
        </p:txBody>
      </p:sp>
      <p:sp>
        <p:nvSpPr>
          <p:cNvPr id="23" name="Text 21"/>
          <p:cNvSpPr/>
          <p:nvPr/>
        </p:nvSpPr>
        <p:spPr>
          <a:xfrm>
            <a:off x="7269718" y="3492222"/>
            <a:ext cx="397394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selling products.</a:t>
            </a:r>
            <a:endParaRPr lang="en-US" sz="1300" dirty="0"/>
          </a:p>
        </p:txBody>
      </p:sp>
      <p:sp>
        <p:nvSpPr>
          <p:cNvPr id="24" name="Text 22"/>
          <p:cNvSpPr/>
          <p:nvPr/>
        </p:nvSpPr>
        <p:spPr>
          <a:xfrm>
            <a:off x="11592520" y="2741890"/>
            <a:ext cx="2262545"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Essential</a:t>
            </a:r>
            <a:endParaRPr lang="en-US" sz="1300" dirty="0"/>
          </a:p>
        </p:txBody>
      </p:sp>
      <p:sp>
        <p:nvSpPr>
          <p:cNvPr id="25" name="Shape 23"/>
          <p:cNvSpPr/>
          <p:nvPr/>
        </p:nvSpPr>
        <p:spPr>
          <a:xfrm>
            <a:off x="604718" y="3875008"/>
            <a:ext cx="13420963" cy="765572"/>
          </a:xfrm>
          <a:prstGeom prst="rect">
            <a:avLst/>
          </a:prstGeom>
          <a:solidFill>
            <a:srgbClr val="000000">
              <a:alpha val="4000"/>
            </a:srgbClr>
          </a:solidFill>
          <a:ln/>
        </p:spPr>
      </p:sp>
      <p:sp>
        <p:nvSpPr>
          <p:cNvPr id="26" name="Text 24"/>
          <p:cNvSpPr/>
          <p:nvPr/>
        </p:nvSpPr>
        <p:spPr>
          <a:xfrm>
            <a:off x="775692" y="3984903"/>
            <a:ext cx="99833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3</a:t>
            </a:r>
            <a:endParaRPr lang="en-US" sz="1300" dirty="0"/>
          </a:p>
        </p:txBody>
      </p:sp>
      <p:sp>
        <p:nvSpPr>
          <p:cNvPr id="27" name="Text 25"/>
          <p:cNvSpPr/>
          <p:nvPr/>
        </p:nvSpPr>
        <p:spPr>
          <a:xfrm>
            <a:off x="2122884" y="3984903"/>
            <a:ext cx="179974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REQ-003</a:t>
            </a:r>
            <a:endParaRPr lang="en-US" sz="1300" dirty="0"/>
          </a:p>
        </p:txBody>
      </p:sp>
      <p:sp>
        <p:nvSpPr>
          <p:cNvPr id="28" name="Text 26"/>
          <p:cNvSpPr/>
          <p:nvPr/>
        </p:nvSpPr>
        <p:spPr>
          <a:xfrm>
            <a:off x="4271486" y="3984903"/>
            <a:ext cx="264937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Check Distributor Options</a:t>
            </a:r>
            <a:endParaRPr lang="en-US" sz="1300" dirty="0"/>
          </a:p>
        </p:txBody>
      </p:sp>
      <p:sp>
        <p:nvSpPr>
          <p:cNvPr id="29" name="Text 27"/>
          <p:cNvSpPr/>
          <p:nvPr/>
        </p:nvSpPr>
        <p:spPr>
          <a:xfrm>
            <a:off x="7269718" y="3984903"/>
            <a:ext cx="3973949" cy="545783"/>
          </a:xfrm>
          <a:prstGeom prst="rect">
            <a:avLst/>
          </a:prstGeom>
          <a:noFill/>
          <a:ln/>
        </p:spPr>
        <p:txBody>
          <a:bodyPr wrap="squar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The system must show matching distributors for a farmer’s crops.</a:t>
            </a:r>
            <a:endParaRPr lang="en-US" sz="1300" dirty="0"/>
          </a:p>
        </p:txBody>
      </p:sp>
      <p:sp>
        <p:nvSpPr>
          <p:cNvPr id="30" name="Text 28"/>
          <p:cNvSpPr/>
          <p:nvPr/>
        </p:nvSpPr>
        <p:spPr>
          <a:xfrm>
            <a:off x="11592520" y="3984903"/>
            <a:ext cx="2262545"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Essential</a:t>
            </a:r>
            <a:endParaRPr lang="en-US" sz="1300" dirty="0"/>
          </a:p>
        </p:txBody>
      </p:sp>
      <p:sp>
        <p:nvSpPr>
          <p:cNvPr id="31" name="Shape 29"/>
          <p:cNvSpPr/>
          <p:nvPr/>
        </p:nvSpPr>
        <p:spPr>
          <a:xfrm>
            <a:off x="604718" y="4640580"/>
            <a:ext cx="13420963" cy="1243013"/>
          </a:xfrm>
          <a:prstGeom prst="rect">
            <a:avLst/>
          </a:prstGeom>
          <a:solidFill>
            <a:srgbClr val="FFFFFF">
              <a:alpha val="4000"/>
            </a:srgbClr>
          </a:solidFill>
          <a:ln/>
        </p:spPr>
      </p:sp>
      <p:sp>
        <p:nvSpPr>
          <p:cNvPr id="32" name="Text 30"/>
          <p:cNvSpPr/>
          <p:nvPr/>
        </p:nvSpPr>
        <p:spPr>
          <a:xfrm>
            <a:off x="775692" y="4750475"/>
            <a:ext cx="99833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4</a:t>
            </a:r>
            <a:endParaRPr lang="en-US" sz="1300" dirty="0"/>
          </a:p>
        </p:txBody>
      </p:sp>
      <p:sp>
        <p:nvSpPr>
          <p:cNvPr id="33" name="Text 31"/>
          <p:cNvSpPr/>
          <p:nvPr/>
        </p:nvSpPr>
        <p:spPr>
          <a:xfrm>
            <a:off x="2122884" y="4750475"/>
            <a:ext cx="179974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REQ-004</a:t>
            </a:r>
            <a:endParaRPr lang="en-US" sz="1300" dirty="0"/>
          </a:p>
        </p:txBody>
      </p:sp>
      <p:sp>
        <p:nvSpPr>
          <p:cNvPr id="34" name="Text 32"/>
          <p:cNvSpPr/>
          <p:nvPr/>
        </p:nvSpPr>
        <p:spPr>
          <a:xfrm>
            <a:off x="4271486" y="4750475"/>
            <a:ext cx="264937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Fill Purchase Requirements</a:t>
            </a:r>
            <a:endParaRPr lang="en-US" sz="1300" dirty="0"/>
          </a:p>
        </p:txBody>
      </p:sp>
      <p:sp>
        <p:nvSpPr>
          <p:cNvPr id="35" name="Text 33"/>
          <p:cNvSpPr/>
          <p:nvPr/>
        </p:nvSpPr>
        <p:spPr>
          <a:xfrm>
            <a:off x="7269718" y="4750475"/>
            <a:ext cx="397394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The system must</a:t>
            </a:r>
            <a:endParaRPr lang="en-US" sz="1300" dirty="0"/>
          </a:p>
        </p:txBody>
      </p:sp>
      <p:sp>
        <p:nvSpPr>
          <p:cNvPr id="36" name="Text 34"/>
          <p:cNvSpPr/>
          <p:nvPr/>
        </p:nvSpPr>
        <p:spPr>
          <a:xfrm>
            <a:off x="7269718" y="5125641"/>
            <a:ext cx="397394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allow distributors to enter details of</a:t>
            </a:r>
            <a:endParaRPr lang="en-US" sz="1300" dirty="0"/>
          </a:p>
        </p:txBody>
      </p:sp>
      <p:sp>
        <p:nvSpPr>
          <p:cNvPr id="37" name="Text 35"/>
          <p:cNvSpPr/>
          <p:nvPr/>
        </p:nvSpPr>
        <p:spPr>
          <a:xfrm>
            <a:off x="7269718" y="5500807"/>
            <a:ext cx="397394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needed crops.</a:t>
            </a:r>
            <a:endParaRPr lang="en-US" sz="1300" dirty="0"/>
          </a:p>
        </p:txBody>
      </p:sp>
      <p:sp>
        <p:nvSpPr>
          <p:cNvPr id="38" name="Text 36"/>
          <p:cNvSpPr/>
          <p:nvPr/>
        </p:nvSpPr>
        <p:spPr>
          <a:xfrm>
            <a:off x="11592520" y="4750475"/>
            <a:ext cx="2262545"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Essential</a:t>
            </a:r>
            <a:endParaRPr lang="en-US" sz="1300" dirty="0"/>
          </a:p>
        </p:txBody>
      </p:sp>
      <p:sp>
        <p:nvSpPr>
          <p:cNvPr id="39" name="Shape 37"/>
          <p:cNvSpPr/>
          <p:nvPr/>
        </p:nvSpPr>
        <p:spPr>
          <a:xfrm>
            <a:off x="604718" y="5883593"/>
            <a:ext cx="13420963" cy="867847"/>
          </a:xfrm>
          <a:prstGeom prst="rect">
            <a:avLst/>
          </a:prstGeom>
          <a:solidFill>
            <a:srgbClr val="000000">
              <a:alpha val="4000"/>
            </a:srgbClr>
          </a:solidFill>
          <a:ln/>
        </p:spPr>
      </p:sp>
      <p:sp>
        <p:nvSpPr>
          <p:cNvPr id="40" name="Text 38"/>
          <p:cNvSpPr/>
          <p:nvPr/>
        </p:nvSpPr>
        <p:spPr>
          <a:xfrm>
            <a:off x="775692" y="5993487"/>
            <a:ext cx="99833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5</a:t>
            </a:r>
            <a:endParaRPr lang="en-US" sz="1300" dirty="0"/>
          </a:p>
        </p:txBody>
      </p:sp>
      <p:sp>
        <p:nvSpPr>
          <p:cNvPr id="41" name="Text 39"/>
          <p:cNvSpPr/>
          <p:nvPr/>
        </p:nvSpPr>
        <p:spPr>
          <a:xfrm>
            <a:off x="2122884" y="5993487"/>
            <a:ext cx="179974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REQ-005</a:t>
            </a:r>
            <a:endParaRPr lang="en-US" sz="1300" dirty="0"/>
          </a:p>
        </p:txBody>
      </p:sp>
      <p:sp>
        <p:nvSpPr>
          <p:cNvPr id="42" name="Text 40"/>
          <p:cNvSpPr/>
          <p:nvPr/>
        </p:nvSpPr>
        <p:spPr>
          <a:xfrm>
            <a:off x="4271486" y="5993487"/>
            <a:ext cx="264937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Check Farmer Options</a:t>
            </a:r>
            <a:endParaRPr lang="en-US" sz="1300" dirty="0"/>
          </a:p>
        </p:txBody>
      </p:sp>
      <p:sp>
        <p:nvSpPr>
          <p:cNvPr id="43" name="Text 41"/>
          <p:cNvSpPr/>
          <p:nvPr/>
        </p:nvSpPr>
        <p:spPr>
          <a:xfrm>
            <a:off x="7269718" y="5993487"/>
            <a:ext cx="397394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The system must show matching</a:t>
            </a:r>
            <a:endParaRPr lang="en-US" sz="1300" dirty="0"/>
          </a:p>
        </p:txBody>
      </p:sp>
      <p:sp>
        <p:nvSpPr>
          <p:cNvPr id="44" name="Text 42"/>
          <p:cNvSpPr/>
          <p:nvPr/>
        </p:nvSpPr>
        <p:spPr>
          <a:xfrm>
            <a:off x="7269718" y="6368653"/>
            <a:ext cx="397394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farmers and their available crops to distributors.</a:t>
            </a:r>
            <a:endParaRPr lang="en-US" sz="1300" dirty="0"/>
          </a:p>
        </p:txBody>
      </p:sp>
      <p:sp>
        <p:nvSpPr>
          <p:cNvPr id="45" name="Text 43"/>
          <p:cNvSpPr/>
          <p:nvPr/>
        </p:nvSpPr>
        <p:spPr>
          <a:xfrm>
            <a:off x="11592520" y="5993487"/>
            <a:ext cx="2262545"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Essential</a:t>
            </a:r>
            <a:endParaRPr lang="en-US" sz="1300" dirty="0"/>
          </a:p>
        </p:txBody>
      </p:sp>
      <p:sp>
        <p:nvSpPr>
          <p:cNvPr id="46" name="Shape 44"/>
          <p:cNvSpPr/>
          <p:nvPr/>
        </p:nvSpPr>
        <p:spPr>
          <a:xfrm>
            <a:off x="604718" y="6751439"/>
            <a:ext cx="13420963" cy="867847"/>
          </a:xfrm>
          <a:prstGeom prst="rect">
            <a:avLst/>
          </a:prstGeom>
          <a:solidFill>
            <a:srgbClr val="FFFFFF">
              <a:alpha val="4000"/>
            </a:srgbClr>
          </a:solidFill>
          <a:ln/>
        </p:spPr>
      </p:sp>
      <p:sp>
        <p:nvSpPr>
          <p:cNvPr id="47" name="Text 45"/>
          <p:cNvSpPr/>
          <p:nvPr/>
        </p:nvSpPr>
        <p:spPr>
          <a:xfrm>
            <a:off x="775692" y="6861334"/>
            <a:ext cx="99833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6</a:t>
            </a:r>
            <a:endParaRPr lang="en-US" sz="1300" dirty="0"/>
          </a:p>
        </p:txBody>
      </p:sp>
      <p:sp>
        <p:nvSpPr>
          <p:cNvPr id="48" name="Text 46"/>
          <p:cNvSpPr/>
          <p:nvPr/>
        </p:nvSpPr>
        <p:spPr>
          <a:xfrm>
            <a:off x="2122884" y="6861334"/>
            <a:ext cx="179974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REQ-006</a:t>
            </a:r>
            <a:endParaRPr lang="en-US" sz="1300" dirty="0"/>
          </a:p>
        </p:txBody>
      </p:sp>
      <p:sp>
        <p:nvSpPr>
          <p:cNvPr id="49" name="Text 47"/>
          <p:cNvSpPr/>
          <p:nvPr/>
        </p:nvSpPr>
        <p:spPr>
          <a:xfrm>
            <a:off x="4271486" y="6861334"/>
            <a:ext cx="2649379" cy="545783"/>
          </a:xfrm>
          <a:prstGeom prst="rect">
            <a:avLst/>
          </a:prstGeom>
          <a:noFill/>
          <a:ln/>
        </p:spPr>
        <p:txBody>
          <a:bodyPr wrap="squar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Store Farmer and Distributor Entries</a:t>
            </a:r>
            <a:endParaRPr lang="en-US" sz="1300" dirty="0"/>
          </a:p>
        </p:txBody>
      </p:sp>
      <p:sp>
        <p:nvSpPr>
          <p:cNvPr id="50" name="Text 48"/>
          <p:cNvSpPr/>
          <p:nvPr/>
        </p:nvSpPr>
        <p:spPr>
          <a:xfrm>
            <a:off x="7269718" y="6861334"/>
            <a:ext cx="397394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The system must store farmer and</a:t>
            </a:r>
            <a:endParaRPr lang="en-US" sz="1300" dirty="0"/>
          </a:p>
        </p:txBody>
      </p:sp>
      <p:sp>
        <p:nvSpPr>
          <p:cNvPr id="51" name="Text 49"/>
          <p:cNvSpPr/>
          <p:nvPr/>
        </p:nvSpPr>
        <p:spPr>
          <a:xfrm>
            <a:off x="7269718" y="7236500"/>
            <a:ext cx="3973949"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distributor data in the database.</a:t>
            </a:r>
            <a:endParaRPr lang="en-US" sz="1300" dirty="0"/>
          </a:p>
        </p:txBody>
      </p:sp>
      <p:sp>
        <p:nvSpPr>
          <p:cNvPr id="52" name="Text 50"/>
          <p:cNvSpPr/>
          <p:nvPr/>
        </p:nvSpPr>
        <p:spPr>
          <a:xfrm>
            <a:off x="11592520" y="6861334"/>
            <a:ext cx="2262545" cy="272891"/>
          </a:xfrm>
          <a:prstGeom prst="rect">
            <a:avLst/>
          </a:prstGeom>
          <a:noFill/>
          <a:ln/>
        </p:spPr>
        <p:txBody>
          <a:bodyPr wrap="none" lIns="0" tIns="0" rIns="0" bIns="0" rtlCol="0" anchor="t"/>
          <a:lstStyle/>
          <a:p>
            <a:pPr marL="0" indent="0" algn="l">
              <a:lnSpc>
                <a:spcPts val="2100"/>
              </a:lnSpc>
              <a:buNone/>
            </a:pPr>
            <a:r>
              <a:rPr lang="en-US" sz="1300" dirty="0">
                <a:solidFill>
                  <a:srgbClr val="272525"/>
                </a:solidFill>
                <a:latin typeface="Lato" pitchFamily="34" charset="0"/>
                <a:ea typeface="Lato" pitchFamily="34" charset="-122"/>
                <a:cs typeface="Lato" pitchFamily="34" charset="-120"/>
              </a:rPr>
              <a:t>Essential</a:t>
            </a:r>
            <a:endParaRPr lang="en-US" sz="13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22446" y="410527"/>
            <a:ext cx="3732014" cy="466487"/>
          </a:xfrm>
          <a:prstGeom prst="rect">
            <a:avLst/>
          </a:prstGeom>
          <a:noFill/>
          <a:ln/>
        </p:spPr>
        <p:txBody>
          <a:bodyPr wrap="none" lIns="0" tIns="0" rIns="0" bIns="0" rtlCol="0" anchor="t"/>
          <a:lstStyle/>
          <a:p>
            <a:pPr marL="0" indent="0" algn="l">
              <a:lnSpc>
                <a:spcPts val="3650"/>
              </a:lnSpc>
              <a:buNone/>
            </a:pPr>
            <a:r>
              <a:rPr lang="en-US" sz="2900" dirty="0">
                <a:solidFill>
                  <a:srgbClr val="312F2B"/>
                </a:solidFill>
                <a:latin typeface="Gelasio" pitchFamily="34" charset="0"/>
                <a:ea typeface="Gelasio" pitchFamily="34" charset="-122"/>
                <a:cs typeface="Gelasio" pitchFamily="34" charset="-120"/>
              </a:rPr>
              <a:t>UML DIAGRAMS</a:t>
            </a:r>
            <a:endParaRPr lang="en-US" sz="2900" dirty="0"/>
          </a:p>
        </p:txBody>
      </p:sp>
      <p:sp>
        <p:nvSpPr>
          <p:cNvPr id="3" name="Text 1"/>
          <p:cNvSpPr/>
          <p:nvPr/>
        </p:nvSpPr>
        <p:spPr>
          <a:xfrm>
            <a:off x="522446" y="1175504"/>
            <a:ext cx="13585508" cy="298490"/>
          </a:xfrm>
          <a:prstGeom prst="rect">
            <a:avLst/>
          </a:prstGeom>
          <a:noFill/>
          <a:ln/>
        </p:spPr>
        <p:txBody>
          <a:bodyPr wrap="none" lIns="0" tIns="0" rIns="0" bIns="0" rtlCol="0" anchor="t"/>
          <a:lstStyle/>
          <a:p>
            <a:pPr marL="0" indent="0" algn="l">
              <a:lnSpc>
                <a:spcPts val="2350"/>
              </a:lnSpc>
              <a:buNone/>
            </a:pPr>
            <a:r>
              <a:rPr lang="en-US" sz="1450" u="sng" dirty="0">
                <a:solidFill>
                  <a:srgbClr val="272525"/>
                </a:solidFill>
                <a:latin typeface="Lato" pitchFamily="34" charset="0"/>
                <a:ea typeface="Lato" pitchFamily="34" charset="-122"/>
                <a:cs typeface="Lato" pitchFamily="34" charset="-120"/>
              </a:rPr>
              <a:t>USE CASE DIAGRAM :</a:t>
            </a:r>
            <a:endParaRPr lang="en-US" sz="1450" dirty="0"/>
          </a:p>
        </p:txBody>
      </p:sp>
      <p:pic>
        <p:nvPicPr>
          <p:cNvPr id="4" name="Image 0" descr="preencoded.png"/>
          <p:cNvPicPr>
            <a:picLocks noChangeAspect="1"/>
          </p:cNvPicPr>
          <p:nvPr/>
        </p:nvPicPr>
        <p:blipFill>
          <a:blip r:embed="rId3"/>
          <a:stretch>
            <a:fillRect/>
          </a:stretch>
        </p:blipFill>
        <p:spPr>
          <a:xfrm>
            <a:off x="4993005" y="1641872"/>
            <a:ext cx="4644271" cy="5711547"/>
          </a:xfrm>
          <a:prstGeom prst="rect">
            <a:avLst/>
          </a:prstGeom>
        </p:spPr>
      </p:pic>
      <p:sp>
        <p:nvSpPr>
          <p:cNvPr id="5" name="Text 2"/>
          <p:cNvSpPr/>
          <p:nvPr/>
        </p:nvSpPr>
        <p:spPr>
          <a:xfrm>
            <a:off x="522446" y="7521297"/>
            <a:ext cx="13585508" cy="298490"/>
          </a:xfrm>
          <a:prstGeom prst="rect">
            <a:avLst/>
          </a:prstGeom>
          <a:noFill/>
          <a:ln/>
        </p:spPr>
        <p:txBody>
          <a:bodyPr wrap="none" lIns="0" tIns="0" rIns="0" bIns="0" rtlCol="0" anchor="t"/>
          <a:lstStyle/>
          <a:p>
            <a:pPr marL="0" indent="0" algn="l">
              <a:lnSpc>
                <a:spcPts val="2350"/>
              </a:lnSpc>
              <a:buNone/>
            </a:pPr>
            <a:endParaRPr lang="en-US" sz="14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67702" y="525185"/>
            <a:ext cx="3095387" cy="357783"/>
          </a:xfrm>
          <a:prstGeom prst="rect">
            <a:avLst/>
          </a:prstGeom>
          <a:noFill/>
          <a:ln/>
        </p:spPr>
        <p:txBody>
          <a:bodyPr wrap="none" lIns="0" tIns="0" rIns="0" bIns="0" rtlCol="0" anchor="t"/>
          <a:lstStyle/>
          <a:p>
            <a:pPr marL="0" indent="0" algn="l">
              <a:lnSpc>
                <a:spcPts val="2800"/>
              </a:lnSpc>
              <a:buNone/>
            </a:pPr>
            <a:r>
              <a:rPr lang="en-US" sz="2250" u="sng" dirty="0">
                <a:solidFill>
                  <a:srgbClr val="312F2B"/>
                </a:solidFill>
                <a:latin typeface="Gelasio" pitchFamily="34" charset="0"/>
                <a:ea typeface="Gelasio" pitchFamily="34" charset="-122"/>
                <a:cs typeface="Gelasio" pitchFamily="34" charset="-120"/>
              </a:rPr>
              <a:t>SEQUENCE DIAGRAM:</a:t>
            </a:r>
            <a:endParaRPr lang="en-US" sz="2250" dirty="0"/>
          </a:p>
        </p:txBody>
      </p:sp>
      <p:sp>
        <p:nvSpPr>
          <p:cNvPr id="3" name="Text 1"/>
          <p:cNvSpPr/>
          <p:nvPr/>
        </p:nvSpPr>
        <p:spPr>
          <a:xfrm>
            <a:off x="667702" y="1264444"/>
            <a:ext cx="13294995" cy="381476"/>
          </a:xfrm>
          <a:prstGeom prst="rect">
            <a:avLst/>
          </a:prstGeom>
          <a:noFill/>
          <a:ln/>
        </p:spPr>
        <p:txBody>
          <a:bodyPr wrap="none" lIns="0" tIns="0" rIns="0" bIns="0" rtlCol="0" anchor="t"/>
          <a:lstStyle/>
          <a:p>
            <a:pPr marL="0" indent="0" algn="l">
              <a:lnSpc>
                <a:spcPts val="3000"/>
              </a:lnSpc>
              <a:buNone/>
            </a:pPr>
            <a:r>
              <a:rPr lang="en-US" sz="1850" b="1" dirty="0">
                <a:solidFill>
                  <a:srgbClr val="272525"/>
                </a:solidFill>
                <a:latin typeface="Lato" pitchFamily="34" charset="0"/>
                <a:ea typeface="Lato" pitchFamily="34" charset="-122"/>
                <a:cs typeface="Lato" pitchFamily="34" charset="-120"/>
              </a:rPr>
              <a:t>1. Sequence Diagram for Demand Forecasting :</a:t>
            </a:r>
            <a:endParaRPr lang="en-US" sz="1850" dirty="0"/>
          </a:p>
        </p:txBody>
      </p:sp>
      <p:pic>
        <p:nvPicPr>
          <p:cNvPr id="4" name="Image 0" descr="preencoded.png"/>
          <p:cNvPicPr>
            <a:picLocks noChangeAspect="1"/>
          </p:cNvPicPr>
          <p:nvPr/>
        </p:nvPicPr>
        <p:blipFill>
          <a:blip r:embed="rId3"/>
          <a:stretch>
            <a:fillRect/>
          </a:stretch>
        </p:blipFill>
        <p:spPr>
          <a:xfrm>
            <a:off x="1973104" y="1860471"/>
            <a:ext cx="10684193" cy="5247918"/>
          </a:xfrm>
          <a:prstGeom prst="rect">
            <a:avLst/>
          </a:prstGeom>
        </p:spPr>
      </p:pic>
      <p:sp>
        <p:nvSpPr>
          <p:cNvPr id="5" name="Text 2"/>
          <p:cNvSpPr/>
          <p:nvPr/>
        </p:nvSpPr>
        <p:spPr>
          <a:xfrm>
            <a:off x="667702" y="7322939"/>
            <a:ext cx="13294995" cy="381476"/>
          </a:xfrm>
          <a:prstGeom prst="rect">
            <a:avLst/>
          </a:prstGeom>
          <a:noFill/>
          <a:ln/>
        </p:spPr>
        <p:txBody>
          <a:bodyPr wrap="none" lIns="0" tIns="0" rIns="0" bIns="0" rtlCol="0" anchor="t"/>
          <a:lstStyle/>
          <a:p>
            <a:pPr marL="0" indent="0" algn="l">
              <a:lnSpc>
                <a:spcPts val="3000"/>
              </a:lnSpc>
              <a:buNone/>
            </a:pPr>
            <a:endParaRPr lang="en-US" sz="18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48891" y="676632"/>
            <a:ext cx="13332619" cy="370880"/>
          </a:xfrm>
          <a:prstGeom prst="rect">
            <a:avLst/>
          </a:prstGeom>
          <a:noFill/>
          <a:ln/>
        </p:spPr>
        <p:txBody>
          <a:bodyPr wrap="none" lIns="0" tIns="0" rIns="0" bIns="0" rtlCol="0" anchor="t"/>
          <a:lstStyle/>
          <a:p>
            <a:pPr marL="0" indent="0" algn="l">
              <a:lnSpc>
                <a:spcPts val="2900"/>
              </a:lnSpc>
              <a:buNone/>
            </a:pPr>
            <a:r>
              <a:rPr lang="en-US" sz="1800" b="1" dirty="0">
                <a:solidFill>
                  <a:srgbClr val="272525"/>
                </a:solidFill>
                <a:latin typeface="Lato" pitchFamily="34" charset="0"/>
                <a:ea typeface="Lato" pitchFamily="34" charset="-122"/>
                <a:cs typeface="Lato" pitchFamily="34" charset="-120"/>
              </a:rPr>
              <a:t>2. Sequence Diagram for Fill Crop Details :</a:t>
            </a:r>
            <a:endParaRPr lang="en-US" sz="1800" dirty="0"/>
          </a:p>
        </p:txBody>
      </p:sp>
      <p:pic>
        <p:nvPicPr>
          <p:cNvPr id="3" name="Image 0" descr="preencoded.png"/>
          <p:cNvPicPr>
            <a:picLocks noChangeAspect="1"/>
          </p:cNvPicPr>
          <p:nvPr/>
        </p:nvPicPr>
        <p:blipFill>
          <a:blip r:embed="rId3"/>
          <a:stretch>
            <a:fillRect/>
          </a:stretch>
        </p:blipFill>
        <p:spPr>
          <a:xfrm>
            <a:off x="2180273" y="1255990"/>
            <a:ext cx="10269736" cy="5382816"/>
          </a:xfrm>
          <a:prstGeom prst="rect">
            <a:avLst/>
          </a:prstGeom>
        </p:spPr>
      </p:pic>
      <p:sp>
        <p:nvSpPr>
          <p:cNvPr id="4" name="Text 1"/>
          <p:cNvSpPr/>
          <p:nvPr/>
        </p:nvSpPr>
        <p:spPr>
          <a:xfrm>
            <a:off x="648891" y="6847284"/>
            <a:ext cx="13332619" cy="370880"/>
          </a:xfrm>
          <a:prstGeom prst="rect">
            <a:avLst/>
          </a:prstGeom>
          <a:noFill/>
          <a:ln/>
        </p:spPr>
        <p:txBody>
          <a:bodyPr wrap="none" lIns="0" tIns="0" rIns="0" bIns="0" rtlCol="0" anchor="t"/>
          <a:lstStyle/>
          <a:p>
            <a:pPr marL="0" indent="0" algn="l">
              <a:lnSpc>
                <a:spcPts val="2900"/>
              </a:lnSpc>
              <a:buNone/>
            </a:pPr>
            <a:endParaRPr lang="en-US" sz="1800" dirty="0"/>
          </a:p>
        </p:txBody>
      </p:sp>
      <p:sp>
        <p:nvSpPr>
          <p:cNvPr id="5" name="Text 2"/>
          <p:cNvSpPr/>
          <p:nvPr/>
        </p:nvSpPr>
        <p:spPr>
          <a:xfrm>
            <a:off x="648891" y="7426643"/>
            <a:ext cx="13332619" cy="296585"/>
          </a:xfrm>
          <a:prstGeom prst="rect">
            <a:avLst/>
          </a:prstGeom>
          <a:noFill/>
          <a:ln/>
        </p:spPr>
        <p:txBody>
          <a:bodyPr wrap="none" lIns="0" tIns="0" rIns="0" bIns="0" rtlCol="0" anchor="t"/>
          <a:lstStyle/>
          <a:p>
            <a:pPr marL="0" indent="0" algn="l">
              <a:lnSpc>
                <a:spcPts val="2300"/>
              </a:lnSpc>
              <a:buNone/>
            </a:pP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34616" y="767358"/>
            <a:ext cx="13161169" cy="419814"/>
          </a:xfrm>
          <a:prstGeom prst="rect">
            <a:avLst/>
          </a:prstGeom>
          <a:noFill/>
          <a:ln/>
        </p:spPr>
        <p:txBody>
          <a:bodyPr wrap="none" lIns="0" tIns="0" rIns="0" bIns="0" rtlCol="0" anchor="t"/>
          <a:lstStyle/>
          <a:p>
            <a:pPr marL="0" indent="0" algn="l">
              <a:lnSpc>
                <a:spcPts val="3300"/>
              </a:lnSpc>
              <a:buNone/>
            </a:pPr>
            <a:r>
              <a:rPr lang="en-US" sz="2050" b="1" dirty="0">
                <a:solidFill>
                  <a:srgbClr val="272525"/>
                </a:solidFill>
                <a:latin typeface="Lato" pitchFamily="34" charset="0"/>
                <a:ea typeface="Lato" pitchFamily="34" charset="-122"/>
                <a:cs typeface="Lato" pitchFamily="34" charset="-120"/>
              </a:rPr>
              <a:t>3. Sequence Diagram for show Distributor options :</a:t>
            </a:r>
            <a:endParaRPr lang="en-US" sz="2050" dirty="0"/>
          </a:p>
        </p:txBody>
      </p:sp>
      <p:pic>
        <p:nvPicPr>
          <p:cNvPr id="3" name="Image 0" descr="preencoded.png"/>
          <p:cNvPicPr>
            <a:picLocks noChangeAspect="1"/>
          </p:cNvPicPr>
          <p:nvPr/>
        </p:nvPicPr>
        <p:blipFill>
          <a:blip r:embed="rId3"/>
          <a:stretch>
            <a:fillRect/>
          </a:stretch>
        </p:blipFill>
        <p:spPr>
          <a:xfrm>
            <a:off x="1589127" y="1423273"/>
            <a:ext cx="11452146" cy="5571887"/>
          </a:xfrm>
          <a:prstGeom prst="rect">
            <a:avLst/>
          </a:prstGeom>
        </p:spPr>
      </p:pic>
      <p:sp>
        <p:nvSpPr>
          <p:cNvPr id="4" name="Text 1"/>
          <p:cNvSpPr/>
          <p:nvPr/>
        </p:nvSpPr>
        <p:spPr>
          <a:xfrm>
            <a:off x="734616" y="7231261"/>
            <a:ext cx="13161169" cy="419814"/>
          </a:xfrm>
          <a:prstGeom prst="rect">
            <a:avLst/>
          </a:prstGeom>
          <a:noFill/>
          <a:ln/>
        </p:spPr>
        <p:txBody>
          <a:bodyPr wrap="none" lIns="0" tIns="0" rIns="0" bIns="0" rtlCol="0" anchor="t"/>
          <a:lstStyle/>
          <a:p>
            <a:pPr marL="0" indent="0" algn="l">
              <a:lnSpc>
                <a:spcPts val="3300"/>
              </a:lnSpc>
              <a:buNone/>
            </a:pPr>
            <a:endParaRPr lang="en-US" sz="20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71989" y="700683"/>
            <a:ext cx="13286423" cy="383977"/>
          </a:xfrm>
          <a:prstGeom prst="rect">
            <a:avLst/>
          </a:prstGeom>
          <a:noFill/>
          <a:ln/>
        </p:spPr>
        <p:txBody>
          <a:bodyPr wrap="none" lIns="0" tIns="0" rIns="0" bIns="0" rtlCol="0" anchor="t"/>
          <a:lstStyle/>
          <a:p>
            <a:pPr marL="0" indent="0" algn="l">
              <a:lnSpc>
                <a:spcPts val="3000"/>
              </a:lnSpc>
              <a:buNone/>
            </a:pPr>
            <a:r>
              <a:rPr lang="en-US" sz="1850" b="1" dirty="0">
                <a:solidFill>
                  <a:srgbClr val="272525"/>
                </a:solidFill>
                <a:latin typeface="Lato" pitchFamily="34" charset="0"/>
                <a:ea typeface="Lato" pitchFamily="34" charset="-122"/>
                <a:cs typeface="Lato" pitchFamily="34" charset="-120"/>
              </a:rPr>
              <a:t>4. Sequence Diagram for fill crop purchase requirements :</a:t>
            </a:r>
            <a:endParaRPr lang="en-US" sz="1850" dirty="0"/>
          </a:p>
        </p:txBody>
      </p:sp>
      <p:pic>
        <p:nvPicPr>
          <p:cNvPr id="3" name="Image 0" descr="preencoded.png"/>
          <p:cNvPicPr>
            <a:picLocks noChangeAspect="1"/>
          </p:cNvPicPr>
          <p:nvPr/>
        </p:nvPicPr>
        <p:blipFill>
          <a:blip r:embed="rId3"/>
          <a:stretch>
            <a:fillRect/>
          </a:stretch>
        </p:blipFill>
        <p:spPr>
          <a:xfrm>
            <a:off x="671989" y="1300639"/>
            <a:ext cx="12108299" cy="5868114"/>
          </a:xfrm>
          <a:prstGeom prst="rect">
            <a:avLst/>
          </a:prstGeom>
        </p:spPr>
      </p:pic>
      <p:sp>
        <p:nvSpPr>
          <p:cNvPr id="4" name="Text 1"/>
          <p:cNvSpPr/>
          <p:nvPr/>
        </p:nvSpPr>
        <p:spPr>
          <a:xfrm>
            <a:off x="671989" y="7384732"/>
            <a:ext cx="13286423" cy="383977"/>
          </a:xfrm>
          <a:prstGeom prst="rect">
            <a:avLst/>
          </a:prstGeom>
          <a:noFill/>
          <a:ln/>
        </p:spPr>
        <p:txBody>
          <a:bodyPr wrap="none" lIns="0" tIns="0" rIns="0" bIns="0" rtlCol="0" anchor="t"/>
          <a:lstStyle/>
          <a:p>
            <a:pPr marL="0" indent="0" algn="l">
              <a:lnSpc>
                <a:spcPts val="3000"/>
              </a:lnSpc>
              <a:buNone/>
            </a:pPr>
            <a:endParaRPr lang="en-US" sz="18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1242</Words>
  <Application>Microsoft Office PowerPoint</Application>
  <PresentationFormat>Custom</PresentationFormat>
  <Paragraphs>311</Paragraphs>
  <Slides>35</Slides>
  <Notes>35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Calibri</vt:lpstr>
      <vt:lpstr>Lato</vt:lpstr>
      <vt:lpstr>Gelasio</vt:lpstr>
      <vt:lpstr>Calibri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Madeti Tejaswi</cp:lastModifiedBy>
  <cp:revision>3</cp:revision>
  <dcterms:created xsi:type="dcterms:W3CDTF">2025-04-10T09:00:53Z</dcterms:created>
  <dcterms:modified xsi:type="dcterms:W3CDTF">2025-04-10T09:04:35Z</dcterms:modified>
</cp:coreProperties>
</file>